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1735" r:id="rId2"/>
    <p:sldId id="1749" r:id="rId3"/>
    <p:sldId id="1739" r:id="rId4"/>
    <p:sldId id="1740" r:id="rId5"/>
    <p:sldId id="1741" r:id="rId6"/>
    <p:sldId id="1742" r:id="rId7"/>
    <p:sldId id="1743" r:id="rId8"/>
    <p:sldId id="1744" r:id="rId9"/>
    <p:sldId id="1745" r:id="rId10"/>
    <p:sldId id="1746" r:id="rId11"/>
    <p:sldId id="1747" r:id="rId12"/>
    <p:sldId id="1671" r:id="rId13"/>
    <p:sldId id="1762" r:id="rId14"/>
    <p:sldId id="1761" r:id="rId15"/>
    <p:sldId id="1760" r:id="rId16"/>
    <p:sldId id="1730" r:id="rId17"/>
    <p:sldId id="172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9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wmf>
</file>

<file path=ppt/media/image11.png>
</file>

<file path=ppt/media/image12.wmf>
</file>

<file path=ppt/media/image13.wmf>
</file>

<file path=ppt/media/image14.wmf>
</file>

<file path=ppt/media/image15.png>
</file>

<file path=ppt/media/image16.png>
</file>

<file path=ppt/media/image17.jpg>
</file>

<file path=ppt/media/image2.png>
</file>

<file path=ppt/media/image3.png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B2566F-18E5-434D-B6F7-FB9D259DDB59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476EFB-0963-4B73-AFF8-96F3C8D38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227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6A2BF-7B02-4686-99C5-9E14C513312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937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6A2BF-7B02-4686-99C5-9E14C513312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8354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notes.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A6A2BF-7B02-4686-99C5-9E14C513312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795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10bcdb2b8a1_0_30:notes"/>
          <p:cNvSpPr txBox="1">
            <a:spLocks noGrp="1"/>
          </p:cNvSpPr>
          <p:nvPr>
            <p:ph type="body" idx="1"/>
          </p:nvPr>
        </p:nvSpPr>
        <p:spPr>
          <a:xfrm>
            <a:off x="915111" y="4343093"/>
            <a:ext cx="5027700" cy="4115700"/>
          </a:xfrm>
          <a:prstGeom prst="rect">
            <a:avLst/>
          </a:prstGeom>
        </p:spPr>
        <p:txBody>
          <a:bodyPr spcFirstLastPara="1" wrap="square" lIns="87950" tIns="87950" rIns="87950" bIns="87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Bae+ figure is vertically flipped to allow better comparison with our method of plotting (their method of plotting is </a:t>
            </a:r>
            <a:r>
              <a:rPr lang="en-GB" i="1" dirty="0"/>
              <a:t>bad</a:t>
            </a:r>
            <a:r>
              <a:rPr lang="en-GB" i="0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0" dirty="0"/>
              <a:t>Thus, for both graphs, attractor points are zero crossings </a:t>
            </a:r>
            <a:r>
              <a:rPr lang="en-GB" b="1" i="0" dirty="0"/>
              <a:t>from positive to negative</a:t>
            </a:r>
            <a:r>
              <a:rPr lang="en-GB" b="1" i="1" dirty="0"/>
              <a:t> </a:t>
            </a:r>
            <a:r>
              <a:rPr lang="en-GB" b="0" i="0" dirty="0"/>
              <a:t>(and </a:t>
            </a:r>
            <a:r>
              <a:rPr lang="en-GB" b="0" i="0" dirty="0" err="1"/>
              <a:t>repellor</a:t>
            </a:r>
            <a:r>
              <a:rPr lang="en-GB" b="0" i="0" dirty="0"/>
              <a:t> points are zero crossings from negative to positive)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96122 trials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Points are independently fit gaussians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Black line is smoothed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Gray area is smoothed confidence intervals of each point</a:t>
            </a:r>
            <a:endParaRPr dirty="0"/>
          </a:p>
        </p:txBody>
      </p:sp>
      <p:sp>
        <p:nvSpPr>
          <p:cNvPr id="490" name="Google Shape;490;g10bcdb2b8a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10bcdb2b8a1_0_30:notes"/>
          <p:cNvSpPr txBox="1">
            <a:spLocks noGrp="1"/>
          </p:cNvSpPr>
          <p:nvPr>
            <p:ph type="body" idx="1"/>
          </p:nvPr>
        </p:nvSpPr>
        <p:spPr>
          <a:xfrm>
            <a:off x="915111" y="4343093"/>
            <a:ext cx="5027700" cy="4115700"/>
          </a:xfrm>
          <a:prstGeom prst="rect">
            <a:avLst/>
          </a:prstGeom>
        </p:spPr>
        <p:txBody>
          <a:bodyPr spcFirstLastPara="1" wrap="square" lIns="87950" tIns="87950" rIns="87950" bIns="87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Bae+ figure is vertically flipped to allow better comparison with our method of plotting (their method of plotting is </a:t>
            </a:r>
            <a:r>
              <a:rPr lang="en-GB" i="1" dirty="0"/>
              <a:t>bad</a:t>
            </a:r>
            <a:r>
              <a:rPr lang="en-GB" i="0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0" dirty="0"/>
              <a:t>Thus, for both graphs, attractor points are zero crossings </a:t>
            </a:r>
            <a:r>
              <a:rPr lang="en-GB" b="1" i="0" dirty="0"/>
              <a:t>from positive to negative</a:t>
            </a:r>
            <a:r>
              <a:rPr lang="en-GB" b="1" i="1" dirty="0"/>
              <a:t> </a:t>
            </a:r>
            <a:r>
              <a:rPr lang="en-GB" b="0" i="0" dirty="0"/>
              <a:t>(and </a:t>
            </a:r>
            <a:r>
              <a:rPr lang="en-GB" b="0" i="0" dirty="0" err="1"/>
              <a:t>repellor</a:t>
            </a:r>
            <a:r>
              <a:rPr lang="en-GB" b="0" i="0" dirty="0"/>
              <a:t> points are zero crossings from negative to positive)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96122 trials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Points are independently fit gaussians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Black line is smoothed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Gray area is smoothed confidence intervals of each point</a:t>
            </a:r>
            <a:endParaRPr dirty="0"/>
          </a:p>
        </p:txBody>
      </p:sp>
      <p:sp>
        <p:nvSpPr>
          <p:cNvPr id="490" name="Google Shape;490;g10bcdb2b8a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467496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10bcdb2b8a1_0_30:notes"/>
          <p:cNvSpPr txBox="1">
            <a:spLocks noGrp="1"/>
          </p:cNvSpPr>
          <p:nvPr>
            <p:ph type="body" idx="1"/>
          </p:nvPr>
        </p:nvSpPr>
        <p:spPr>
          <a:xfrm>
            <a:off x="915111" y="4343093"/>
            <a:ext cx="5027700" cy="4115700"/>
          </a:xfrm>
          <a:prstGeom prst="rect">
            <a:avLst/>
          </a:prstGeom>
        </p:spPr>
        <p:txBody>
          <a:bodyPr spcFirstLastPara="1" wrap="square" lIns="87950" tIns="87950" rIns="87950" bIns="87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Bae+ figure is vertically flipped to allow better comparison with our method of plotting (their method of plotting is </a:t>
            </a:r>
            <a:r>
              <a:rPr lang="en-GB" i="1" dirty="0"/>
              <a:t>bad</a:t>
            </a:r>
            <a:r>
              <a:rPr lang="en-GB" i="0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0" dirty="0"/>
              <a:t>Thus, for both graphs, attractor points are zero crossings </a:t>
            </a:r>
            <a:r>
              <a:rPr lang="en-GB" b="1" i="0" dirty="0"/>
              <a:t>from positive to negative</a:t>
            </a:r>
            <a:r>
              <a:rPr lang="en-GB" b="1" i="1" dirty="0"/>
              <a:t> </a:t>
            </a:r>
            <a:r>
              <a:rPr lang="en-GB" b="0" i="0" dirty="0"/>
              <a:t>(and </a:t>
            </a:r>
            <a:r>
              <a:rPr lang="en-GB" b="0" i="0" dirty="0" err="1"/>
              <a:t>repellor</a:t>
            </a:r>
            <a:r>
              <a:rPr lang="en-GB" b="0" i="0" dirty="0"/>
              <a:t> points are zero crossings from negative to positive)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96122 trials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Points are independently fit gaussians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Black line is smoothed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Gray area is smoothed confidence intervals of each point</a:t>
            </a:r>
            <a:endParaRPr dirty="0"/>
          </a:p>
        </p:txBody>
      </p:sp>
      <p:sp>
        <p:nvSpPr>
          <p:cNvPr id="490" name="Google Shape;490;g10bcdb2b8a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640802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10bcdb2b8a1_0_30:notes"/>
          <p:cNvSpPr txBox="1">
            <a:spLocks noGrp="1"/>
          </p:cNvSpPr>
          <p:nvPr>
            <p:ph type="body" idx="1"/>
          </p:nvPr>
        </p:nvSpPr>
        <p:spPr>
          <a:xfrm>
            <a:off x="915111" y="4343093"/>
            <a:ext cx="5027700" cy="4115700"/>
          </a:xfrm>
          <a:prstGeom prst="rect">
            <a:avLst/>
          </a:prstGeom>
        </p:spPr>
        <p:txBody>
          <a:bodyPr spcFirstLastPara="1" wrap="square" lIns="87950" tIns="87950" rIns="87950" bIns="87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Bae+ figure is vertically flipped to allow better comparison with our method of plotting (their method of plotting is </a:t>
            </a:r>
            <a:r>
              <a:rPr lang="en-GB" i="1" dirty="0"/>
              <a:t>bad</a:t>
            </a:r>
            <a:r>
              <a:rPr lang="en-GB" i="0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0" dirty="0"/>
              <a:t>Thus, for both graphs, attractor points are zero crossings </a:t>
            </a:r>
            <a:r>
              <a:rPr lang="en-GB" b="1" i="0" dirty="0"/>
              <a:t>from positive to negative</a:t>
            </a:r>
            <a:r>
              <a:rPr lang="en-GB" b="1" i="1" dirty="0"/>
              <a:t> </a:t>
            </a:r>
            <a:r>
              <a:rPr lang="en-GB" b="0" i="0" dirty="0"/>
              <a:t>(and </a:t>
            </a:r>
            <a:r>
              <a:rPr lang="en-GB" b="0" i="0" dirty="0" err="1"/>
              <a:t>repellor</a:t>
            </a:r>
            <a:r>
              <a:rPr lang="en-GB" b="0" i="0" dirty="0"/>
              <a:t> points are zero crossings from negative to positive)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96122 trials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Points are independently fit gaussians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Black line is smoothed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Gray area is smoothed confidence intervals of each point</a:t>
            </a:r>
            <a:endParaRPr dirty="0"/>
          </a:p>
        </p:txBody>
      </p:sp>
      <p:sp>
        <p:nvSpPr>
          <p:cNvPr id="490" name="Google Shape;490;g10bcdb2b8a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80429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10bcdb2b8a1_0_30:notes"/>
          <p:cNvSpPr txBox="1">
            <a:spLocks noGrp="1"/>
          </p:cNvSpPr>
          <p:nvPr>
            <p:ph type="body" idx="1"/>
          </p:nvPr>
        </p:nvSpPr>
        <p:spPr>
          <a:xfrm>
            <a:off x="915111" y="4343093"/>
            <a:ext cx="5027700" cy="4115700"/>
          </a:xfrm>
          <a:prstGeom prst="rect">
            <a:avLst/>
          </a:prstGeom>
        </p:spPr>
        <p:txBody>
          <a:bodyPr spcFirstLastPara="1" wrap="square" lIns="87950" tIns="87950" rIns="87950" bIns="87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Bae+ figure is vertically flipped to allow better comparison with our method of plotting (their method of plotting is </a:t>
            </a:r>
            <a:r>
              <a:rPr lang="en-GB" i="1" dirty="0"/>
              <a:t>bad</a:t>
            </a:r>
            <a:r>
              <a:rPr lang="en-GB" i="0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i="0" dirty="0"/>
              <a:t>Thus, for both graphs, attractor points are zero crossings </a:t>
            </a:r>
            <a:r>
              <a:rPr lang="en-GB" b="1" i="0" dirty="0"/>
              <a:t>from positive to negative</a:t>
            </a:r>
            <a:r>
              <a:rPr lang="en-GB" b="1" i="1" dirty="0"/>
              <a:t> </a:t>
            </a:r>
            <a:r>
              <a:rPr lang="en-GB" b="0" i="0" dirty="0"/>
              <a:t>(and </a:t>
            </a:r>
            <a:r>
              <a:rPr lang="en-GB" b="0" i="0" dirty="0" err="1"/>
              <a:t>repellor</a:t>
            </a:r>
            <a:r>
              <a:rPr lang="en-GB" b="0" i="0" dirty="0"/>
              <a:t> points are zero crossings from negative to positive)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96122 trials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Points are independently fit gaussians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Black line is smoothed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Gray area is smoothed confidence intervals of each point</a:t>
            </a:r>
            <a:endParaRPr dirty="0"/>
          </a:p>
        </p:txBody>
      </p:sp>
      <p:sp>
        <p:nvSpPr>
          <p:cNvPr id="490" name="Google Shape;490;g10bcdb2b8a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585371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10b813b5f1b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10b813b5f1b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44520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7C236-D38D-C3C2-7CB8-D09096FD05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B39F65-3AFB-DC83-B90F-5DA788ADD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7FABE-2DC2-7496-1955-5D20D104F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96F4-00A9-473F-90EC-056CDE7DFEE4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BD9B37-183D-DD42-B982-F0446B6BD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06877A-4952-257D-E691-2AD3FAF10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C5E9A-8B3D-44E0-AADB-1FE52744A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111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558F7-5B53-8132-8849-87E923075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19FA13-56F5-A393-7FEC-F92CC6066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745BC4-C142-8B02-E8CA-E05BD60D0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96F4-00A9-473F-90EC-056CDE7DFEE4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AFB6C-9B71-C1E2-3459-22B06435D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CDB84E-5AE1-FDDB-A649-050428510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C5E9A-8B3D-44E0-AADB-1FE52744A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479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A3951C-FF52-37B9-6E4A-957BC7147E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660C5-8A22-1482-7468-A3A3B0BD43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784799-8632-2EB5-03D4-41061AB15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96F4-00A9-473F-90EC-056CDE7DFEE4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5C040-D300-076C-02EC-B0A9C11A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532DF-2132-3BE7-FDAC-F12D810BE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C5E9A-8B3D-44E0-AADB-1FE52744A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4314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ew Section Title">
  <p:cSld name="New Section Title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2"/>
          <p:cNvSpPr txBox="1">
            <a:spLocks noGrp="1"/>
          </p:cNvSpPr>
          <p:nvPr>
            <p:ph type="ctrTitle"/>
          </p:nvPr>
        </p:nvSpPr>
        <p:spPr>
          <a:xfrm>
            <a:off x="914400" y="2209800"/>
            <a:ext cx="10363200" cy="25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600" i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2"/>
          <p:cNvSpPr txBox="1"/>
          <p:nvPr/>
        </p:nvSpPr>
        <p:spPr>
          <a:xfrm>
            <a:off x="201478" y="976391"/>
            <a:ext cx="11804543" cy="6154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049058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5C9FF-23E1-29C4-D8F8-D9F1D1978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AB345-D0A7-9F7B-A45E-8D75A32CF7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5EB31B-2233-3F14-7907-40AA0482E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96F4-00A9-473F-90EC-056CDE7DFEE4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7625A-F7A2-4A05-7BA0-6230EF8AE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B2D3A-8FBF-4E4E-6911-0598EFADC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C5E9A-8B3D-44E0-AADB-1FE52744A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293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94262-5759-B645-C1FE-5AA4C04EE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2CAF9F-3525-FD0B-560E-C51CC2EDC0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15EA8A-1457-DE86-D010-BCBF6D3EC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96F4-00A9-473F-90EC-056CDE7DFEE4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CDFEF7-91D1-F9A3-1565-A36C078A9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1EFFF-7B10-0247-9C51-21601AF38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C5E9A-8B3D-44E0-AADB-1FE52744A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271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7CB8D-E594-FA26-B6AB-510F823ED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0D709-DB78-C899-6742-3D5B5BC549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001E12-DC5D-E9E6-068E-68F8FA7EED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2BA659-54BB-34F4-B12E-C46A592E5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96F4-00A9-473F-90EC-056CDE7DFEE4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DC2924-9CCB-611E-7FF5-54F3CFC8A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1F301A-B813-0F66-5BA9-E70262B60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C5E9A-8B3D-44E0-AADB-1FE52744A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05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B65E2-1139-23E9-A086-7BC29CBE3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977757-1652-C8BD-930D-C7EF2E56A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5A8415-91EF-EE3D-36F3-590EE065E4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39E929-3015-60B4-F1D2-C0E54CA309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72C765-3557-F58F-8C1A-6CD64AFB95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FC3BB5-4273-69ED-11CD-D13FBA7DE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96F4-00A9-473F-90EC-056CDE7DFEE4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E16ACE-6086-EE8F-4483-1A2F4869F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3F4117-7E14-ABE3-6214-84A2EAE7F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C5E9A-8B3D-44E0-AADB-1FE52744A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776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28F77-4D50-5125-4A57-10874065F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E6275A-D7DB-700B-47FB-7FF497FC5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96F4-00A9-473F-90EC-056CDE7DFEE4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52490F-3EA8-4003-1EC1-BCE230E79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A9073E-257A-34C1-C81E-791E665F9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C5E9A-8B3D-44E0-AADB-1FE52744A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351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469D15-5D1A-C3DF-3CA7-F7D683A98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96F4-00A9-473F-90EC-056CDE7DFEE4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7FA6CE-C0F4-BB07-BDA2-AC6B98C66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D56E79-233C-A382-C60F-945A2BD75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C5E9A-8B3D-44E0-AADB-1FE52744A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458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4A750-E8C9-7FD0-B6F4-0A5B79FE8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17368-39B4-48EB-C21D-3F6F5D921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1F0E99-FC51-D68D-7C61-E9C3953EA5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B78B28-F146-3077-AB07-EFD419F26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96F4-00A9-473F-90EC-056CDE7DFEE4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A248CD-8EAE-94C5-CEC5-073964BC5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2D94F9-04F5-A1CE-B7BB-F341BCFAC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C5E9A-8B3D-44E0-AADB-1FE52744A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760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9178E-5EC6-973D-169C-9D2872C3D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627315-2C89-5BC7-CEE4-5B63B535C3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654F41-74E6-5D17-496D-4AEB907D01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0390C1-4087-9A33-D075-32289E868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96F4-00A9-473F-90EC-056CDE7DFEE4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679417-09E9-C94A-44AA-2D01F8002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24984A-7B7D-DDBB-F432-E8A0DA9A9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C5E9A-8B3D-44E0-AADB-1FE52744A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900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E32599-DE0F-DAC9-DA74-2A928B223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4E0A7E-B6EB-070C-BA0F-CE39FAD3DC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AC82C-6DDF-7761-702C-46A613C650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F96F4-00A9-473F-90EC-056CDE7DFEE4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30371A-CAE6-B874-6212-6288F436E4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22EAC6-F717-9251-828D-4D66B9B92D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9C5E9A-8B3D-44E0-AADB-1FE52744A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000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wmf"/><Relationship Id="rId4" Type="http://schemas.openxmlformats.org/officeDocument/2006/relationships/oleObject" Target="../embeddings/oleObject10.bin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.bin"/><Relationship Id="rId3" Type="http://schemas.openxmlformats.org/officeDocument/2006/relationships/image" Target="../media/image11.png"/><Relationship Id="rId7" Type="http://schemas.openxmlformats.org/officeDocument/2006/relationships/image" Target="../media/image13.w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oleObject" Target="../embeddings/oleObject12.bin"/><Relationship Id="rId5" Type="http://schemas.openxmlformats.org/officeDocument/2006/relationships/image" Target="../media/image12.wmf"/><Relationship Id="rId4" Type="http://schemas.openxmlformats.org/officeDocument/2006/relationships/oleObject" Target="../embeddings/oleObject11.bin"/><Relationship Id="rId9" Type="http://schemas.openxmlformats.org/officeDocument/2006/relationships/image" Target="../media/image14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w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oleObject" Target="../embeddings/oleObject15.bin"/><Relationship Id="rId5" Type="http://schemas.openxmlformats.org/officeDocument/2006/relationships/image" Target="../media/image12.wmf"/><Relationship Id="rId4" Type="http://schemas.openxmlformats.org/officeDocument/2006/relationships/oleObject" Target="../embeddings/oleObject14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1F52ABD-5B73-6372-E6AA-087F7928B2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13" t="24340" r="9761" b="38479"/>
          <a:stretch/>
        </p:blipFill>
        <p:spPr>
          <a:xfrm>
            <a:off x="2083176" y="652994"/>
            <a:ext cx="8025647" cy="2549915"/>
          </a:xfrm>
          <a:prstGeom prst="rect">
            <a:avLst/>
          </a:prstGeom>
        </p:spPr>
      </p:pic>
      <p:grpSp>
        <p:nvGrpSpPr>
          <p:cNvPr id="6" name="Google Shape;407;p53">
            <a:extLst>
              <a:ext uri="{FF2B5EF4-FFF2-40B4-BE49-F238E27FC236}">
                <a16:creationId xmlns:a16="http://schemas.microsoft.com/office/drawing/2014/main" id="{57806B43-A62F-027D-B170-7113CCABA63E}"/>
              </a:ext>
            </a:extLst>
          </p:cNvPr>
          <p:cNvGrpSpPr/>
          <p:nvPr/>
        </p:nvGrpSpPr>
        <p:grpSpPr>
          <a:xfrm>
            <a:off x="4322117" y="3202909"/>
            <a:ext cx="4331537" cy="3429000"/>
            <a:chOff x="4736450" y="531800"/>
            <a:chExt cx="4327526" cy="3712226"/>
          </a:xfrm>
        </p:grpSpPr>
        <p:pic>
          <p:nvPicPr>
            <p:cNvPr id="7" name="Google Shape;408;p53">
              <a:extLst>
                <a:ext uri="{FF2B5EF4-FFF2-40B4-BE49-F238E27FC236}">
                  <a16:creationId xmlns:a16="http://schemas.microsoft.com/office/drawing/2014/main" id="{67EF927A-7C56-70C7-7B6F-6F98A3A41EDE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33903" t="30173" r="31517" b="20818"/>
            <a:stretch/>
          </p:blipFill>
          <p:spPr>
            <a:xfrm>
              <a:off x="4736450" y="531800"/>
              <a:ext cx="4327526" cy="34500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Google Shape;409;p53">
              <a:extLst>
                <a:ext uri="{FF2B5EF4-FFF2-40B4-BE49-F238E27FC236}">
                  <a16:creationId xmlns:a16="http://schemas.microsoft.com/office/drawing/2014/main" id="{E7A4DF49-81F2-1BB8-DDBF-6EA03AB0F3D9}"/>
                </a:ext>
              </a:extLst>
            </p:cNvPr>
            <p:cNvSpPr/>
            <p:nvPr/>
          </p:nvSpPr>
          <p:spPr>
            <a:xfrm>
              <a:off x="4808200" y="1730150"/>
              <a:ext cx="657300" cy="355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" name="Google Shape;410;p53">
              <a:extLst>
                <a:ext uri="{FF2B5EF4-FFF2-40B4-BE49-F238E27FC236}">
                  <a16:creationId xmlns:a16="http://schemas.microsoft.com/office/drawing/2014/main" id="{316C4F22-09CF-29A8-5487-CE8C26773131}"/>
                </a:ext>
              </a:extLst>
            </p:cNvPr>
            <p:cNvSpPr/>
            <p:nvPr/>
          </p:nvSpPr>
          <p:spPr>
            <a:xfrm>
              <a:off x="5465500" y="2571750"/>
              <a:ext cx="657300" cy="355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" name="Google Shape;411;p53">
              <a:extLst>
                <a:ext uri="{FF2B5EF4-FFF2-40B4-BE49-F238E27FC236}">
                  <a16:creationId xmlns:a16="http://schemas.microsoft.com/office/drawing/2014/main" id="{B5324E3B-78CD-9BC2-1A9B-DB258770835D}"/>
                </a:ext>
              </a:extLst>
            </p:cNvPr>
            <p:cNvSpPr/>
            <p:nvPr/>
          </p:nvSpPr>
          <p:spPr>
            <a:xfrm rot="2386831">
              <a:off x="6319730" y="3297906"/>
              <a:ext cx="790500" cy="78374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746E3DE-1A9F-0635-4EA1-76EB77E16FA1}"/>
              </a:ext>
            </a:extLst>
          </p:cNvPr>
          <p:cNvSpPr txBox="1"/>
          <p:nvPr/>
        </p:nvSpPr>
        <p:spPr>
          <a:xfrm>
            <a:off x="2676359" y="93117"/>
            <a:ext cx="72522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A non-verbal test of color categorization</a:t>
            </a:r>
          </a:p>
        </p:txBody>
      </p:sp>
    </p:spTree>
    <p:extLst>
      <p:ext uri="{BB962C8B-B14F-4D97-AF65-F5344CB8AC3E}">
        <p14:creationId xmlns:p14="http://schemas.microsoft.com/office/powerpoint/2010/main" val="2541092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40C9C00-CD9D-BCE4-8C4B-9BF3A48788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88783" y="1639796"/>
          <a:ext cx="6351587" cy="334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6351840" imgH="3340440" progId="">
                  <p:embed/>
                </p:oleObj>
              </mc:Choice>
              <mc:Fallback>
                <p:oleObj r:id="rId2" imgW="6351840" imgH="3340440" progId="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540C9C00-CD9D-BCE4-8C4B-9BF3A48788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88783" y="1639796"/>
                        <a:ext cx="6351587" cy="334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B8C6231-3FE0-15B9-EEB0-4132DCAA123B}"/>
              </a:ext>
            </a:extLst>
          </p:cNvPr>
          <p:cNvCxnSpPr>
            <a:cxnSpLocks/>
          </p:cNvCxnSpPr>
          <p:nvPr/>
        </p:nvCxnSpPr>
        <p:spPr>
          <a:xfrm>
            <a:off x="6688184" y="4010298"/>
            <a:ext cx="0" cy="6998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62DE6CF1-75A5-CBF9-D7FA-4D74667524E3}"/>
              </a:ext>
            </a:extLst>
          </p:cNvPr>
          <p:cNvSpPr/>
          <p:nvPr/>
        </p:nvSpPr>
        <p:spPr>
          <a:xfrm>
            <a:off x="6662058" y="4307095"/>
            <a:ext cx="57609" cy="5760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220620-AC4B-FDED-B3B7-7B9DD2234E9A}"/>
              </a:ext>
            </a:extLst>
          </p:cNvPr>
          <p:cNvSpPr txBox="1"/>
          <p:nvPr/>
        </p:nvSpPr>
        <p:spPr>
          <a:xfrm rot="16200000">
            <a:off x="5562209" y="2316075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anticlockwise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C0532E-6E91-C54E-CF17-8A3B62A70FF1}"/>
              </a:ext>
            </a:extLst>
          </p:cNvPr>
          <p:cNvSpPr txBox="1"/>
          <p:nvPr/>
        </p:nvSpPr>
        <p:spPr>
          <a:xfrm rot="16200000">
            <a:off x="5562209" y="3806990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clockwise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96A587-63E5-73C5-14AC-7E5AD456E6B4}"/>
              </a:ext>
            </a:extLst>
          </p:cNvPr>
          <p:cNvSpPr txBox="1"/>
          <p:nvPr/>
        </p:nvSpPr>
        <p:spPr>
          <a:xfrm rot="16200000">
            <a:off x="5620781" y="3176142"/>
            <a:ext cx="811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25D390-A5BD-1A07-857B-AFCD56B0C1F6}"/>
              </a:ext>
            </a:extLst>
          </p:cNvPr>
          <p:cNvSpPr txBox="1"/>
          <p:nvPr/>
        </p:nvSpPr>
        <p:spPr>
          <a:xfrm>
            <a:off x="6135189" y="3282317"/>
            <a:ext cx="36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F3140-E6AB-4479-8403-1F5218785363}"/>
              </a:ext>
            </a:extLst>
          </p:cNvPr>
          <p:cNvCxnSpPr>
            <a:cxnSpLocks/>
          </p:cNvCxnSpPr>
          <p:nvPr/>
        </p:nvCxnSpPr>
        <p:spPr>
          <a:xfrm>
            <a:off x="9026437" y="2028388"/>
            <a:ext cx="0" cy="6998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EDABD1E7-B575-A3A6-A39B-96695B01E7B3}"/>
              </a:ext>
            </a:extLst>
          </p:cNvPr>
          <p:cNvSpPr/>
          <p:nvPr/>
        </p:nvSpPr>
        <p:spPr>
          <a:xfrm>
            <a:off x="9000311" y="2325185"/>
            <a:ext cx="57609" cy="5760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B8266A-1D74-C1DD-6FC3-B1E099DC5D19}"/>
              </a:ext>
            </a:extLst>
          </p:cNvPr>
          <p:cNvSpPr txBox="1"/>
          <p:nvPr/>
        </p:nvSpPr>
        <p:spPr>
          <a:xfrm>
            <a:off x="2601063" y="318484"/>
            <a:ext cx="7728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For a given cue, what color does the monkey pick?</a:t>
            </a:r>
          </a:p>
        </p:txBody>
      </p:sp>
    </p:spTree>
    <p:extLst>
      <p:ext uri="{BB962C8B-B14F-4D97-AF65-F5344CB8AC3E}">
        <p14:creationId xmlns:p14="http://schemas.microsoft.com/office/powerpoint/2010/main" val="805077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40C9C00-CD9D-BCE4-8C4B-9BF3A48788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88783" y="1639796"/>
          <a:ext cx="6351587" cy="334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6351840" imgH="3340440" progId="">
                  <p:embed/>
                </p:oleObj>
              </mc:Choice>
              <mc:Fallback>
                <p:oleObj r:id="rId2" imgW="6351840" imgH="3340440" progId="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540C9C00-CD9D-BCE4-8C4B-9BF3A48788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88783" y="1639796"/>
                        <a:ext cx="6351587" cy="334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B8C6231-3FE0-15B9-EEB0-4132DCAA123B}"/>
              </a:ext>
            </a:extLst>
          </p:cNvPr>
          <p:cNvCxnSpPr>
            <a:cxnSpLocks/>
          </p:cNvCxnSpPr>
          <p:nvPr/>
        </p:nvCxnSpPr>
        <p:spPr>
          <a:xfrm>
            <a:off x="6688184" y="4010298"/>
            <a:ext cx="0" cy="6998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62DE6CF1-75A5-CBF9-D7FA-4D74667524E3}"/>
              </a:ext>
            </a:extLst>
          </p:cNvPr>
          <p:cNvSpPr/>
          <p:nvPr/>
        </p:nvSpPr>
        <p:spPr>
          <a:xfrm>
            <a:off x="6662058" y="4307095"/>
            <a:ext cx="57609" cy="5760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220620-AC4B-FDED-B3B7-7B9DD2234E9A}"/>
              </a:ext>
            </a:extLst>
          </p:cNvPr>
          <p:cNvSpPr txBox="1"/>
          <p:nvPr/>
        </p:nvSpPr>
        <p:spPr>
          <a:xfrm rot="16200000">
            <a:off x="5562209" y="2316075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anticlockwise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C0532E-6E91-C54E-CF17-8A3B62A70FF1}"/>
              </a:ext>
            </a:extLst>
          </p:cNvPr>
          <p:cNvSpPr txBox="1"/>
          <p:nvPr/>
        </p:nvSpPr>
        <p:spPr>
          <a:xfrm rot="16200000">
            <a:off x="5562209" y="3806990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clockwise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96A587-63E5-73C5-14AC-7E5AD456E6B4}"/>
              </a:ext>
            </a:extLst>
          </p:cNvPr>
          <p:cNvSpPr txBox="1"/>
          <p:nvPr/>
        </p:nvSpPr>
        <p:spPr>
          <a:xfrm rot="16200000">
            <a:off x="5620781" y="3176142"/>
            <a:ext cx="811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25D390-A5BD-1A07-857B-AFCD56B0C1F6}"/>
              </a:ext>
            </a:extLst>
          </p:cNvPr>
          <p:cNvSpPr txBox="1"/>
          <p:nvPr/>
        </p:nvSpPr>
        <p:spPr>
          <a:xfrm>
            <a:off x="6135189" y="3282317"/>
            <a:ext cx="36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F3140-E6AB-4479-8403-1F5218785363}"/>
              </a:ext>
            </a:extLst>
          </p:cNvPr>
          <p:cNvCxnSpPr>
            <a:cxnSpLocks/>
          </p:cNvCxnSpPr>
          <p:nvPr/>
        </p:nvCxnSpPr>
        <p:spPr>
          <a:xfrm>
            <a:off x="9026437" y="2028388"/>
            <a:ext cx="0" cy="6998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EDABD1E7-B575-A3A6-A39B-96695B01E7B3}"/>
              </a:ext>
            </a:extLst>
          </p:cNvPr>
          <p:cNvSpPr/>
          <p:nvPr/>
        </p:nvSpPr>
        <p:spPr>
          <a:xfrm>
            <a:off x="9000311" y="2325185"/>
            <a:ext cx="57609" cy="5760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F6FBD0E0-EAFA-80A3-BBAC-B448755B170F}"/>
              </a:ext>
            </a:extLst>
          </p:cNvPr>
          <p:cNvCxnSpPr>
            <a:cxnSpLocks/>
          </p:cNvCxnSpPr>
          <p:nvPr/>
        </p:nvCxnSpPr>
        <p:spPr>
          <a:xfrm flipV="1">
            <a:off x="6818811" y="2495006"/>
            <a:ext cx="2063932" cy="18696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7F56EC0-D314-CA68-FCB0-7365F80A0B1B}"/>
              </a:ext>
            </a:extLst>
          </p:cNvPr>
          <p:cNvSpPr txBox="1"/>
          <p:nvPr/>
        </p:nvSpPr>
        <p:spPr>
          <a:xfrm>
            <a:off x="9140370" y="1451972"/>
            <a:ext cx="24202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Positive slope captures a </a:t>
            </a:r>
            <a:r>
              <a:rPr lang="en-US" dirty="0" err="1"/>
              <a:t>repellor</a:t>
            </a:r>
            <a:r>
              <a:rPr lang="en-US" dirty="0"/>
              <a:t> at 0 bias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A80648-EBC9-A8ED-FB14-5F4423026307}"/>
              </a:ext>
            </a:extLst>
          </p:cNvPr>
          <p:cNvSpPr txBox="1"/>
          <p:nvPr/>
        </p:nvSpPr>
        <p:spPr>
          <a:xfrm>
            <a:off x="2601063" y="318484"/>
            <a:ext cx="7728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For a given cue, what color does the monkey pick?</a:t>
            </a:r>
          </a:p>
        </p:txBody>
      </p:sp>
    </p:spTree>
    <p:extLst>
      <p:ext uri="{BB962C8B-B14F-4D97-AF65-F5344CB8AC3E}">
        <p14:creationId xmlns:p14="http://schemas.microsoft.com/office/powerpoint/2010/main" val="1245541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60"/>
          <p:cNvPicPr preferRelativeResize="0"/>
          <p:nvPr/>
        </p:nvPicPr>
        <p:blipFill rotWithShape="1">
          <a:blip r:embed="rId3">
            <a:alphaModFix/>
          </a:blip>
          <a:srcRect l="53499" t="47645" r="7724" b="16676"/>
          <a:stretch/>
        </p:blipFill>
        <p:spPr>
          <a:xfrm>
            <a:off x="2154199" y="35808"/>
            <a:ext cx="8025647" cy="3457645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60"/>
          <p:cNvSpPr/>
          <p:nvPr/>
        </p:nvSpPr>
        <p:spPr>
          <a:xfrm>
            <a:off x="2171421" y="118045"/>
            <a:ext cx="388449" cy="25896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4" name="Google Shape;492;p60">
            <a:extLst>
              <a:ext uri="{FF2B5EF4-FFF2-40B4-BE49-F238E27FC236}">
                <a16:creationId xmlns:a16="http://schemas.microsoft.com/office/drawing/2014/main" id="{60A77499-CD5D-8F3B-ED27-46C75941385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57745" t="49782" r="7724" b="23906"/>
          <a:stretch/>
        </p:blipFill>
        <p:spPr>
          <a:xfrm flipV="1">
            <a:off x="3024152" y="132030"/>
            <a:ext cx="7146880" cy="254991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C557B64D-E865-4051-81C4-54F74F6B5887}"/>
              </a:ext>
            </a:extLst>
          </p:cNvPr>
          <p:cNvSpPr/>
          <p:nvPr/>
        </p:nvSpPr>
        <p:spPr>
          <a:xfrm>
            <a:off x="4181176" y="1424241"/>
            <a:ext cx="430848" cy="422932"/>
          </a:xfrm>
          <a:prstGeom prst="ellipse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C6F1340-6E8D-4B57-8E74-D38B537D07DD}"/>
              </a:ext>
            </a:extLst>
          </p:cNvPr>
          <p:cNvSpPr/>
          <p:nvPr/>
        </p:nvSpPr>
        <p:spPr>
          <a:xfrm>
            <a:off x="5951598" y="929259"/>
            <a:ext cx="430848" cy="422932"/>
          </a:xfrm>
          <a:prstGeom prst="ellipse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7679958-08C2-4394-96A5-EC89B31D371F}"/>
              </a:ext>
            </a:extLst>
          </p:cNvPr>
          <p:cNvSpPr/>
          <p:nvPr/>
        </p:nvSpPr>
        <p:spPr>
          <a:xfrm>
            <a:off x="7324046" y="1278445"/>
            <a:ext cx="430848" cy="422932"/>
          </a:xfrm>
          <a:prstGeom prst="ellipse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F295235-2EDB-4CB0-99D6-BF59FC57F058}"/>
              </a:ext>
            </a:extLst>
          </p:cNvPr>
          <p:cNvSpPr/>
          <p:nvPr/>
        </p:nvSpPr>
        <p:spPr>
          <a:xfrm>
            <a:off x="9309892" y="1256101"/>
            <a:ext cx="430848" cy="422932"/>
          </a:xfrm>
          <a:prstGeom prst="ellipse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3A8677-C781-E70C-A031-FFB3A59B4DBF}"/>
              </a:ext>
            </a:extLst>
          </p:cNvPr>
          <p:cNvSpPr txBox="1"/>
          <p:nvPr/>
        </p:nvSpPr>
        <p:spPr>
          <a:xfrm>
            <a:off x="3854074" y="282928"/>
            <a:ext cx="11083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attractor points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77E773-397E-4CDB-EE76-501095FCCC8A}"/>
              </a:ext>
            </a:extLst>
          </p:cNvPr>
          <p:cNvSpPr txBox="1"/>
          <p:nvPr/>
        </p:nvSpPr>
        <p:spPr>
          <a:xfrm>
            <a:off x="48266" y="393499"/>
            <a:ext cx="21059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Color categories:</a:t>
            </a:r>
          </a:p>
          <a:p>
            <a:pPr algn="ctr"/>
            <a:r>
              <a:rPr lang="en-US" sz="2800" i="1" dirty="0"/>
              <a:t>predictions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FB4C48C0-D970-B645-4839-758C409708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144436" y="282928"/>
          <a:ext cx="6600845" cy="23990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2482280" imgH="3453840" progId="">
                  <p:embed/>
                </p:oleObj>
              </mc:Choice>
              <mc:Fallback>
                <p:oleObj r:id="rId4" imgW="12482280" imgH="3453840" progId="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FB4C48C0-D970-B645-4839-758C409708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144436" y="282928"/>
                        <a:ext cx="6600845" cy="23990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2904BD9-45FA-5EB1-9C3B-138F9F230DC7}"/>
              </a:ext>
            </a:extLst>
          </p:cNvPr>
          <p:cNvSpPr txBox="1"/>
          <p:nvPr/>
        </p:nvSpPr>
        <p:spPr>
          <a:xfrm>
            <a:off x="4102454" y="243670"/>
            <a:ext cx="465791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 color categories recovered with this method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60"/>
          <p:cNvPicPr preferRelativeResize="0"/>
          <p:nvPr/>
        </p:nvPicPr>
        <p:blipFill rotWithShape="1">
          <a:blip r:embed="rId3">
            <a:alphaModFix/>
          </a:blip>
          <a:srcRect l="53499" t="47645" r="7724" b="16676"/>
          <a:stretch/>
        </p:blipFill>
        <p:spPr>
          <a:xfrm>
            <a:off x="2154199" y="35808"/>
            <a:ext cx="8025647" cy="3457645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60"/>
          <p:cNvSpPr/>
          <p:nvPr/>
        </p:nvSpPr>
        <p:spPr>
          <a:xfrm>
            <a:off x="2171421" y="118045"/>
            <a:ext cx="388449" cy="25896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4" name="Google Shape;492;p60">
            <a:extLst>
              <a:ext uri="{FF2B5EF4-FFF2-40B4-BE49-F238E27FC236}">
                <a16:creationId xmlns:a16="http://schemas.microsoft.com/office/drawing/2014/main" id="{60A77499-CD5D-8F3B-ED27-46C75941385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57745" t="49782" r="7724" b="23906"/>
          <a:stretch/>
        </p:blipFill>
        <p:spPr>
          <a:xfrm flipV="1">
            <a:off x="3024152" y="132030"/>
            <a:ext cx="7146880" cy="254991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C557B64D-E865-4051-81C4-54F74F6B5887}"/>
              </a:ext>
            </a:extLst>
          </p:cNvPr>
          <p:cNvSpPr/>
          <p:nvPr/>
        </p:nvSpPr>
        <p:spPr>
          <a:xfrm>
            <a:off x="4181176" y="1424241"/>
            <a:ext cx="430848" cy="422932"/>
          </a:xfrm>
          <a:prstGeom prst="ellipse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C6F1340-6E8D-4B57-8E74-D38B537D07DD}"/>
              </a:ext>
            </a:extLst>
          </p:cNvPr>
          <p:cNvSpPr/>
          <p:nvPr/>
        </p:nvSpPr>
        <p:spPr>
          <a:xfrm>
            <a:off x="5951598" y="929259"/>
            <a:ext cx="430848" cy="422932"/>
          </a:xfrm>
          <a:prstGeom prst="ellipse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7679958-08C2-4394-96A5-EC89B31D371F}"/>
              </a:ext>
            </a:extLst>
          </p:cNvPr>
          <p:cNvSpPr/>
          <p:nvPr/>
        </p:nvSpPr>
        <p:spPr>
          <a:xfrm>
            <a:off x="7324046" y="1278445"/>
            <a:ext cx="430848" cy="422932"/>
          </a:xfrm>
          <a:prstGeom prst="ellipse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F295235-2EDB-4CB0-99D6-BF59FC57F058}"/>
              </a:ext>
            </a:extLst>
          </p:cNvPr>
          <p:cNvSpPr/>
          <p:nvPr/>
        </p:nvSpPr>
        <p:spPr>
          <a:xfrm>
            <a:off x="9309892" y="1256101"/>
            <a:ext cx="430848" cy="422932"/>
          </a:xfrm>
          <a:prstGeom prst="ellipse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3A8677-C781-E70C-A031-FFB3A59B4DBF}"/>
              </a:ext>
            </a:extLst>
          </p:cNvPr>
          <p:cNvSpPr txBox="1"/>
          <p:nvPr/>
        </p:nvSpPr>
        <p:spPr>
          <a:xfrm>
            <a:off x="3854074" y="282928"/>
            <a:ext cx="11083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attractor points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FB4C48C0-D970-B645-4839-758C409708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144436" y="282928"/>
          <a:ext cx="6600845" cy="23990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2482280" imgH="3453840" progId="">
                  <p:embed/>
                </p:oleObj>
              </mc:Choice>
              <mc:Fallback>
                <p:oleObj r:id="rId4" imgW="12482280" imgH="3453840" progId="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FB4C48C0-D970-B645-4839-758C409708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144436" y="282928"/>
                        <a:ext cx="6600845" cy="23990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2904BD9-45FA-5EB1-9C3B-138F9F230DC7}"/>
              </a:ext>
            </a:extLst>
          </p:cNvPr>
          <p:cNvSpPr txBox="1"/>
          <p:nvPr/>
        </p:nvSpPr>
        <p:spPr>
          <a:xfrm>
            <a:off x="3996501" y="404803"/>
            <a:ext cx="4657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color categories recovered with this method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0CC0DF22-F4DA-32B3-1C1E-1B6B5A63074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189786" y="281505"/>
          <a:ext cx="6596304" cy="23990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12482280" imgH="3453840" progId="">
                  <p:embed/>
                </p:oleObj>
              </mc:Choice>
              <mc:Fallback>
                <p:oleObj r:id="rId6" imgW="12482280" imgH="3453840" progId="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0CC0DF22-F4DA-32B3-1C1E-1B6B5A63074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189786" y="281505"/>
                        <a:ext cx="6596304" cy="23990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5416FC5-C889-466E-D020-683770BCC21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189035" y="274422"/>
          <a:ext cx="6596304" cy="23990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12482280" imgH="3453840" progId="">
                  <p:embed/>
                </p:oleObj>
              </mc:Choice>
              <mc:Fallback>
                <p:oleObj r:id="rId8" imgW="12482280" imgH="3453840" progId="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55416FC5-C889-466E-D020-683770BCC21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189035" y="274422"/>
                        <a:ext cx="6596304" cy="23990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6E55E09-5407-6D45-85F8-DE22C50887F8}"/>
              </a:ext>
            </a:extLst>
          </p:cNvPr>
          <p:cNvSpPr txBox="1"/>
          <p:nvPr/>
        </p:nvSpPr>
        <p:spPr>
          <a:xfrm>
            <a:off x="3995750" y="243670"/>
            <a:ext cx="514163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Four main “basic” colors: red, yellow, green, blue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A594E83-1AC9-A84D-A5A7-4B35EC1EA35E}"/>
              </a:ext>
            </a:extLst>
          </p:cNvPr>
          <p:cNvCxnSpPr>
            <a:cxnSpLocks/>
          </p:cNvCxnSpPr>
          <p:nvPr/>
        </p:nvCxnSpPr>
        <p:spPr>
          <a:xfrm>
            <a:off x="3437215" y="613002"/>
            <a:ext cx="0" cy="64309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1149D4E-9F44-39D4-8B5F-AA829FA2B576}"/>
              </a:ext>
            </a:extLst>
          </p:cNvPr>
          <p:cNvCxnSpPr>
            <a:cxnSpLocks/>
          </p:cNvCxnSpPr>
          <p:nvPr/>
        </p:nvCxnSpPr>
        <p:spPr>
          <a:xfrm>
            <a:off x="4975136" y="613002"/>
            <a:ext cx="0" cy="643099"/>
          </a:xfrm>
          <a:prstGeom prst="straightConnector1">
            <a:avLst/>
          </a:prstGeom>
          <a:ln w="508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744F5EC-F47B-716A-BC0C-671ABA2F3669}"/>
              </a:ext>
            </a:extLst>
          </p:cNvPr>
          <p:cNvCxnSpPr>
            <a:cxnSpLocks/>
          </p:cNvCxnSpPr>
          <p:nvPr/>
        </p:nvCxnSpPr>
        <p:spPr>
          <a:xfrm>
            <a:off x="6189854" y="613002"/>
            <a:ext cx="0" cy="643099"/>
          </a:xfrm>
          <a:prstGeom prst="straightConnector1">
            <a:avLst/>
          </a:prstGeom>
          <a:ln w="508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2DD87FF-BB17-87F2-34E7-DAA6009BC073}"/>
              </a:ext>
            </a:extLst>
          </p:cNvPr>
          <p:cNvCxnSpPr>
            <a:cxnSpLocks/>
          </p:cNvCxnSpPr>
          <p:nvPr/>
        </p:nvCxnSpPr>
        <p:spPr>
          <a:xfrm>
            <a:off x="7687659" y="584796"/>
            <a:ext cx="0" cy="671305"/>
          </a:xfrm>
          <a:prstGeom prst="straightConnector1">
            <a:avLst/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552385A-DA67-712A-728F-F487E9C4A8B4}"/>
              </a:ext>
            </a:extLst>
          </p:cNvPr>
          <p:cNvSpPr txBox="1"/>
          <p:nvPr/>
        </p:nvSpPr>
        <p:spPr>
          <a:xfrm>
            <a:off x="3180221" y="2044608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red                    yellow             green                   blue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4FE2D49-71D2-A1DA-B745-8F34ADE27205}"/>
              </a:ext>
            </a:extLst>
          </p:cNvPr>
          <p:cNvSpPr txBox="1"/>
          <p:nvPr/>
        </p:nvSpPr>
        <p:spPr>
          <a:xfrm>
            <a:off x="48266" y="393499"/>
            <a:ext cx="21059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Color categories:</a:t>
            </a:r>
          </a:p>
          <a:p>
            <a:pPr algn="ctr"/>
            <a:r>
              <a:rPr lang="en-US" sz="2800" i="1" dirty="0"/>
              <a:t>predictions</a:t>
            </a:r>
          </a:p>
        </p:txBody>
      </p:sp>
    </p:spTree>
    <p:extLst>
      <p:ext uri="{BB962C8B-B14F-4D97-AF65-F5344CB8AC3E}">
        <p14:creationId xmlns:p14="http://schemas.microsoft.com/office/powerpoint/2010/main" val="36498911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60"/>
          <p:cNvPicPr preferRelativeResize="0"/>
          <p:nvPr/>
        </p:nvPicPr>
        <p:blipFill rotWithShape="1">
          <a:blip r:embed="rId3">
            <a:alphaModFix/>
          </a:blip>
          <a:srcRect l="53499" t="47645" r="7724" b="16676"/>
          <a:stretch/>
        </p:blipFill>
        <p:spPr>
          <a:xfrm>
            <a:off x="2154199" y="35808"/>
            <a:ext cx="8025647" cy="3457645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60"/>
          <p:cNvSpPr/>
          <p:nvPr/>
        </p:nvSpPr>
        <p:spPr>
          <a:xfrm>
            <a:off x="2171421" y="118045"/>
            <a:ext cx="388449" cy="25896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4" name="Google Shape;492;p60">
            <a:extLst>
              <a:ext uri="{FF2B5EF4-FFF2-40B4-BE49-F238E27FC236}">
                <a16:creationId xmlns:a16="http://schemas.microsoft.com/office/drawing/2014/main" id="{60A77499-CD5D-8F3B-ED27-46C75941385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57745" t="49782" r="7724" b="23906"/>
          <a:stretch/>
        </p:blipFill>
        <p:spPr>
          <a:xfrm flipV="1">
            <a:off x="3024152" y="132030"/>
            <a:ext cx="7146880" cy="254991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C557B64D-E865-4051-81C4-54F74F6B5887}"/>
              </a:ext>
            </a:extLst>
          </p:cNvPr>
          <p:cNvSpPr/>
          <p:nvPr/>
        </p:nvSpPr>
        <p:spPr>
          <a:xfrm>
            <a:off x="4181176" y="1424241"/>
            <a:ext cx="430848" cy="422932"/>
          </a:xfrm>
          <a:prstGeom prst="ellipse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C6F1340-6E8D-4B57-8E74-D38B537D07DD}"/>
              </a:ext>
            </a:extLst>
          </p:cNvPr>
          <p:cNvSpPr/>
          <p:nvPr/>
        </p:nvSpPr>
        <p:spPr>
          <a:xfrm>
            <a:off x="5951598" y="929259"/>
            <a:ext cx="430848" cy="422932"/>
          </a:xfrm>
          <a:prstGeom prst="ellipse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7679958-08C2-4394-96A5-EC89B31D371F}"/>
              </a:ext>
            </a:extLst>
          </p:cNvPr>
          <p:cNvSpPr/>
          <p:nvPr/>
        </p:nvSpPr>
        <p:spPr>
          <a:xfrm>
            <a:off x="7324046" y="1278445"/>
            <a:ext cx="430848" cy="422932"/>
          </a:xfrm>
          <a:prstGeom prst="ellipse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F295235-2EDB-4CB0-99D6-BF59FC57F058}"/>
              </a:ext>
            </a:extLst>
          </p:cNvPr>
          <p:cNvSpPr/>
          <p:nvPr/>
        </p:nvSpPr>
        <p:spPr>
          <a:xfrm>
            <a:off x="9309892" y="1256101"/>
            <a:ext cx="430848" cy="422932"/>
          </a:xfrm>
          <a:prstGeom prst="ellipse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3A8677-C781-E70C-A031-FFB3A59B4DBF}"/>
              </a:ext>
            </a:extLst>
          </p:cNvPr>
          <p:cNvSpPr txBox="1"/>
          <p:nvPr/>
        </p:nvSpPr>
        <p:spPr>
          <a:xfrm>
            <a:off x="3854074" y="282928"/>
            <a:ext cx="11083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attractor points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FB4C48C0-D970-B645-4839-758C409708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144436" y="282928"/>
          <a:ext cx="6600845" cy="23990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2482280" imgH="3453840" progId="">
                  <p:embed/>
                </p:oleObj>
              </mc:Choice>
              <mc:Fallback>
                <p:oleObj r:id="rId4" imgW="12482280" imgH="3453840" progId="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FB4C48C0-D970-B645-4839-758C409708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144436" y="282928"/>
                        <a:ext cx="6600845" cy="23990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2904BD9-45FA-5EB1-9C3B-138F9F230DC7}"/>
              </a:ext>
            </a:extLst>
          </p:cNvPr>
          <p:cNvSpPr txBox="1"/>
          <p:nvPr/>
        </p:nvSpPr>
        <p:spPr>
          <a:xfrm>
            <a:off x="3996501" y="404803"/>
            <a:ext cx="4657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color categories recovered with this method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0CC0DF22-F4DA-32B3-1C1E-1B6B5A63074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189786" y="281505"/>
          <a:ext cx="6596304" cy="23990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12482280" imgH="3453840" progId="">
                  <p:embed/>
                </p:oleObj>
              </mc:Choice>
              <mc:Fallback>
                <p:oleObj r:id="rId6" imgW="12482280" imgH="3453840" progId="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0CC0DF22-F4DA-32B3-1C1E-1B6B5A63074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189786" y="281505"/>
                        <a:ext cx="6596304" cy="23990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A53D251-B022-E24F-1C85-0B79EFF839DA}"/>
              </a:ext>
            </a:extLst>
          </p:cNvPr>
          <p:cNvSpPr txBox="1"/>
          <p:nvPr/>
        </p:nvSpPr>
        <p:spPr>
          <a:xfrm>
            <a:off x="4479470" y="243670"/>
            <a:ext cx="465791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                  Cone-opponent colors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C328FE4-E0B2-BCC5-4CAA-F7F4BFE2AFEC}"/>
              </a:ext>
            </a:extLst>
          </p:cNvPr>
          <p:cNvCxnSpPr>
            <a:cxnSpLocks/>
          </p:cNvCxnSpPr>
          <p:nvPr/>
        </p:nvCxnSpPr>
        <p:spPr>
          <a:xfrm>
            <a:off x="5481160" y="613002"/>
            <a:ext cx="0" cy="643099"/>
          </a:xfrm>
          <a:prstGeom prst="straightConnector1">
            <a:avLst/>
          </a:prstGeom>
          <a:ln w="50800">
            <a:solidFill>
              <a:srgbClr val="99CC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230090D-58CF-7B1D-CEB4-DBFAE596200C}"/>
              </a:ext>
            </a:extLst>
          </p:cNvPr>
          <p:cNvCxnSpPr>
            <a:cxnSpLocks/>
          </p:cNvCxnSpPr>
          <p:nvPr/>
        </p:nvCxnSpPr>
        <p:spPr>
          <a:xfrm>
            <a:off x="6965293" y="613002"/>
            <a:ext cx="0" cy="643099"/>
          </a:xfrm>
          <a:prstGeom prst="straightConnector1">
            <a:avLst/>
          </a:prstGeom>
          <a:ln w="50800">
            <a:solidFill>
              <a:srgbClr val="00CC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4BCF596-FBCE-3365-7495-1D774E9B650B}"/>
              </a:ext>
            </a:extLst>
          </p:cNvPr>
          <p:cNvCxnSpPr>
            <a:cxnSpLocks/>
          </p:cNvCxnSpPr>
          <p:nvPr/>
        </p:nvCxnSpPr>
        <p:spPr>
          <a:xfrm>
            <a:off x="8341375" y="613002"/>
            <a:ext cx="0" cy="643099"/>
          </a:xfrm>
          <a:prstGeom prst="straightConnector1">
            <a:avLst/>
          </a:prstGeom>
          <a:ln w="50800">
            <a:solidFill>
              <a:srgbClr val="C953D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5AE1CB1-F7BD-0F19-2F05-A60E8B1DFABD}"/>
              </a:ext>
            </a:extLst>
          </p:cNvPr>
          <p:cNvCxnSpPr>
            <a:cxnSpLocks/>
          </p:cNvCxnSpPr>
          <p:nvPr/>
        </p:nvCxnSpPr>
        <p:spPr>
          <a:xfrm>
            <a:off x="9597133" y="584796"/>
            <a:ext cx="0" cy="671305"/>
          </a:xfrm>
          <a:prstGeom prst="straightConnector1">
            <a:avLst/>
          </a:prstGeom>
          <a:ln w="50800">
            <a:solidFill>
              <a:srgbClr val="EC6EA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4FAF13C-8980-A226-C9EE-CBF8C02F83D9}"/>
              </a:ext>
            </a:extLst>
          </p:cNvPr>
          <p:cNvSpPr txBox="1"/>
          <p:nvPr/>
        </p:nvSpPr>
        <p:spPr>
          <a:xfrm>
            <a:off x="5292255" y="2044608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-S                       M-L                    +S                  L-M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A1A984B-2394-6006-F8C2-5E365B4D6AC1}"/>
              </a:ext>
            </a:extLst>
          </p:cNvPr>
          <p:cNvSpPr txBox="1"/>
          <p:nvPr/>
        </p:nvSpPr>
        <p:spPr>
          <a:xfrm>
            <a:off x="48266" y="393499"/>
            <a:ext cx="21059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Color categories:</a:t>
            </a:r>
          </a:p>
          <a:p>
            <a:pPr algn="ctr"/>
            <a:r>
              <a:rPr lang="en-US" sz="2800" i="1" dirty="0"/>
              <a:t>predictions</a:t>
            </a:r>
          </a:p>
        </p:txBody>
      </p:sp>
    </p:spTree>
    <p:extLst>
      <p:ext uri="{BB962C8B-B14F-4D97-AF65-F5344CB8AC3E}">
        <p14:creationId xmlns:p14="http://schemas.microsoft.com/office/powerpoint/2010/main" val="20372660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60"/>
          <p:cNvPicPr preferRelativeResize="0"/>
          <p:nvPr/>
        </p:nvPicPr>
        <p:blipFill rotWithShape="1">
          <a:blip r:embed="rId3">
            <a:alphaModFix/>
          </a:blip>
          <a:srcRect l="53499" t="47645" r="7724" b="16676"/>
          <a:stretch/>
        </p:blipFill>
        <p:spPr>
          <a:xfrm>
            <a:off x="2154199" y="35808"/>
            <a:ext cx="8025647" cy="3457645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60"/>
          <p:cNvSpPr/>
          <p:nvPr/>
        </p:nvSpPr>
        <p:spPr>
          <a:xfrm>
            <a:off x="2171421" y="118045"/>
            <a:ext cx="388449" cy="25896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4" name="Google Shape;492;p60">
            <a:extLst>
              <a:ext uri="{FF2B5EF4-FFF2-40B4-BE49-F238E27FC236}">
                <a16:creationId xmlns:a16="http://schemas.microsoft.com/office/drawing/2014/main" id="{60A77499-CD5D-8F3B-ED27-46C75941385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57745" t="49782" r="7724" b="23906"/>
          <a:stretch/>
        </p:blipFill>
        <p:spPr>
          <a:xfrm flipV="1">
            <a:off x="3024152" y="132030"/>
            <a:ext cx="7146880" cy="254991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C557B64D-E865-4051-81C4-54F74F6B5887}"/>
              </a:ext>
            </a:extLst>
          </p:cNvPr>
          <p:cNvSpPr/>
          <p:nvPr/>
        </p:nvSpPr>
        <p:spPr>
          <a:xfrm>
            <a:off x="4181176" y="1424241"/>
            <a:ext cx="430848" cy="422932"/>
          </a:xfrm>
          <a:prstGeom prst="ellipse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C6F1340-6E8D-4B57-8E74-D38B537D07DD}"/>
              </a:ext>
            </a:extLst>
          </p:cNvPr>
          <p:cNvSpPr/>
          <p:nvPr/>
        </p:nvSpPr>
        <p:spPr>
          <a:xfrm>
            <a:off x="5951598" y="929259"/>
            <a:ext cx="430848" cy="422932"/>
          </a:xfrm>
          <a:prstGeom prst="ellipse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7679958-08C2-4394-96A5-EC89B31D371F}"/>
              </a:ext>
            </a:extLst>
          </p:cNvPr>
          <p:cNvSpPr/>
          <p:nvPr/>
        </p:nvSpPr>
        <p:spPr>
          <a:xfrm>
            <a:off x="7324046" y="1278445"/>
            <a:ext cx="430848" cy="422932"/>
          </a:xfrm>
          <a:prstGeom prst="ellipse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F295235-2EDB-4CB0-99D6-BF59FC57F058}"/>
              </a:ext>
            </a:extLst>
          </p:cNvPr>
          <p:cNvSpPr/>
          <p:nvPr/>
        </p:nvSpPr>
        <p:spPr>
          <a:xfrm>
            <a:off x="9309892" y="1256101"/>
            <a:ext cx="430848" cy="422932"/>
          </a:xfrm>
          <a:prstGeom prst="ellipse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3A8677-C781-E70C-A031-FFB3A59B4DBF}"/>
              </a:ext>
            </a:extLst>
          </p:cNvPr>
          <p:cNvSpPr txBox="1"/>
          <p:nvPr/>
        </p:nvSpPr>
        <p:spPr>
          <a:xfrm>
            <a:off x="3854074" y="282928"/>
            <a:ext cx="11083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attractor points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D0B26F-D7CA-CD1E-B11F-FBAD3BBA2618}"/>
              </a:ext>
            </a:extLst>
          </p:cNvPr>
          <p:cNvSpPr txBox="1"/>
          <p:nvPr/>
        </p:nvSpPr>
        <p:spPr>
          <a:xfrm>
            <a:off x="48266" y="393499"/>
            <a:ext cx="210593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Color categories:</a:t>
            </a:r>
          </a:p>
          <a:p>
            <a:pPr algn="ctr"/>
            <a:r>
              <a:rPr lang="en-US" sz="2000" i="1" dirty="0"/>
              <a:t>Bae et al, 2015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0436B1-2E4F-B5C8-5BD5-617771B28A7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357" t="18594" r="17669" b="42845"/>
          <a:stretch/>
        </p:blipFill>
        <p:spPr>
          <a:xfrm>
            <a:off x="2045097" y="2847792"/>
            <a:ext cx="7952346" cy="2549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87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D400D88F-BE21-5490-2186-B61CCF4023BA}"/>
              </a:ext>
            </a:extLst>
          </p:cNvPr>
          <p:cNvGrpSpPr/>
          <p:nvPr/>
        </p:nvGrpSpPr>
        <p:grpSpPr>
          <a:xfrm>
            <a:off x="2148249" y="35808"/>
            <a:ext cx="8182867" cy="6181444"/>
            <a:chOff x="2148249" y="117451"/>
            <a:chExt cx="7381353" cy="5575970"/>
          </a:xfrm>
        </p:grpSpPr>
        <p:pic>
          <p:nvPicPr>
            <p:cNvPr id="492" name="Google Shape;492;p60"/>
            <p:cNvPicPr preferRelativeResize="0"/>
            <p:nvPr/>
          </p:nvPicPr>
          <p:blipFill rotWithShape="1">
            <a:blip r:embed="rId3">
              <a:alphaModFix/>
            </a:blip>
            <a:srcRect l="53499" t="47645" r="7724" b="16676"/>
            <a:stretch/>
          </p:blipFill>
          <p:spPr>
            <a:xfrm>
              <a:off x="2153616" y="117451"/>
              <a:ext cx="7239533" cy="311896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97" name="Google Shape;497;p60"/>
            <p:cNvSpPr/>
            <p:nvPr/>
          </p:nvSpPr>
          <p:spPr>
            <a:xfrm>
              <a:off x="2169151" y="191633"/>
              <a:ext cx="350400" cy="23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pic>
          <p:nvPicPr>
            <p:cNvPr id="4" name="Google Shape;492;p60">
              <a:extLst>
                <a:ext uri="{FF2B5EF4-FFF2-40B4-BE49-F238E27FC236}">
                  <a16:creationId xmlns:a16="http://schemas.microsoft.com/office/drawing/2014/main" id="{60A77499-CD5D-8F3B-ED27-46C759413859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57745" t="49782" r="7724" b="23906"/>
            <a:stretch/>
          </p:blipFill>
          <p:spPr>
            <a:xfrm flipV="1">
              <a:off x="2938357" y="204248"/>
              <a:ext cx="6446841" cy="23001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" name="Picture 9" descr="Chart, line chart&#10;&#10;Description automatically generated">
              <a:extLst>
                <a:ext uri="{FF2B5EF4-FFF2-40B4-BE49-F238E27FC236}">
                  <a16:creationId xmlns:a16="http://schemas.microsoft.com/office/drawing/2014/main" id="{B4163983-B5EA-12AE-C2A8-922A7065F7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026"/>
            <a:stretch/>
          </p:blipFill>
          <p:spPr>
            <a:xfrm>
              <a:off x="2148249" y="2977415"/>
              <a:ext cx="7381353" cy="2716006"/>
            </a:xfrm>
            <a:prstGeom prst="rect">
              <a:avLst/>
            </a:prstGeom>
          </p:spPr>
        </p:pic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BD3E76FE-F15F-4209-88FA-427ECCFBD4AE}"/>
              </a:ext>
            </a:extLst>
          </p:cNvPr>
          <p:cNvSpPr/>
          <p:nvPr/>
        </p:nvSpPr>
        <p:spPr>
          <a:xfrm>
            <a:off x="3882570" y="4388923"/>
            <a:ext cx="430848" cy="422932"/>
          </a:xfrm>
          <a:prstGeom prst="ellipse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1C84ACD-2B05-4498-A30A-A7D069902FB9}"/>
              </a:ext>
            </a:extLst>
          </p:cNvPr>
          <p:cNvSpPr/>
          <p:nvPr/>
        </p:nvSpPr>
        <p:spPr>
          <a:xfrm>
            <a:off x="6729188" y="4405594"/>
            <a:ext cx="430848" cy="422932"/>
          </a:xfrm>
          <a:prstGeom prst="ellipse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94F71D-9E43-449B-99AE-8609CC9609FE}"/>
              </a:ext>
            </a:extLst>
          </p:cNvPr>
          <p:cNvSpPr txBox="1"/>
          <p:nvPr/>
        </p:nvSpPr>
        <p:spPr>
          <a:xfrm>
            <a:off x="314932" y="4711788"/>
            <a:ext cx="246611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Monkey 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96122 trials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Shading shows 95% C.I. 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557B64D-E865-4051-81C4-54F74F6B5887}"/>
              </a:ext>
            </a:extLst>
          </p:cNvPr>
          <p:cNvSpPr/>
          <p:nvPr/>
        </p:nvSpPr>
        <p:spPr>
          <a:xfrm>
            <a:off x="4181176" y="1424241"/>
            <a:ext cx="430848" cy="422932"/>
          </a:xfrm>
          <a:prstGeom prst="ellipse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C6F1340-6E8D-4B57-8E74-D38B537D07DD}"/>
              </a:ext>
            </a:extLst>
          </p:cNvPr>
          <p:cNvSpPr/>
          <p:nvPr/>
        </p:nvSpPr>
        <p:spPr>
          <a:xfrm>
            <a:off x="5951598" y="929259"/>
            <a:ext cx="430848" cy="422932"/>
          </a:xfrm>
          <a:prstGeom prst="ellipse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7679958-08C2-4394-96A5-EC89B31D371F}"/>
              </a:ext>
            </a:extLst>
          </p:cNvPr>
          <p:cNvSpPr/>
          <p:nvPr/>
        </p:nvSpPr>
        <p:spPr>
          <a:xfrm>
            <a:off x="7324046" y="1278445"/>
            <a:ext cx="430848" cy="422932"/>
          </a:xfrm>
          <a:prstGeom prst="ellipse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F295235-2EDB-4CB0-99D6-BF59FC57F058}"/>
              </a:ext>
            </a:extLst>
          </p:cNvPr>
          <p:cNvSpPr/>
          <p:nvPr/>
        </p:nvSpPr>
        <p:spPr>
          <a:xfrm>
            <a:off x="9309892" y="1256101"/>
            <a:ext cx="430848" cy="422932"/>
          </a:xfrm>
          <a:prstGeom prst="ellipse">
            <a:avLst/>
          </a:prstGeom>
          <a:noFill/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A6558B-C530-4DA3-99A4-8B0250F800A8}"/>
              </a:ext>
            </a:extLst>
          </p:cNvPr>
          <p:cNvSpPr txBox="1"/>
          <p:nvPr/>
        </p:nvSpPr>
        <p:spPr>
          <a:xfrm>
            <a:off x="3882570" y="3694646"/>
            <a:ext cx="11083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attractor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95C2576-FB89-4D79-BBA0-455816AA94E5}"/>
              </a:ext>
            </a:extLst>
          </p:cNvPr>
          <p:cNvCxnSpPr/>
          <p:nvPr/>
        </p:nvCxnSpPr>
        <p:spPr>
          <a:xfrm flipH="1">
            <a:off x="4181176" y="3987157"/>
            <a:ext cx="83182" cy="3402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BE62621C-0947-4C96-A009-EFF5F4D9C82F}"/>
              </a:ext>
            </a:extLst>
          </p:cNvPr>
          <p:cNvSpPr/>
          <p:nvPr/>
        </p:nvSpPr>
        <p:spPr>
          <a:xfrm>
            <a:off x="4775511" y="4383891"/>
            <a:ext cx="430848" cy="422932"/>
          </a:xfrm>
          <a:prstGeom prst="ellipse">
            <a:avLst/>
          </a:prstGeom>
          <a:noFill/>
          <a:ln w="222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7838C0-5B5D-4763-B46A-6EAC38B54308}"/>
              </a:ext>
            </a:extLst>
          </p:cNvPr>
          <p:cNvSpPr txBox="1"/>
          <p:nvPr/>
        </p:nvSpPr>
        <p:spPr>
          <a:xfrm>
            <a:off x="5447713" y="4999692"/>
            <a:ext cx="11083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repellor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34896BA-7ABC-47DE-AB48-8CCCDA467F7B}"/>
              </a:ext>
            </a:extLst>
          </p:cNvPr>
          <p:cNvCxnSpPr>
            <a:cxnSpLocks/>
          </p:cNvCxnSpPr>
          <p:nvPr/>
        </p:nvCxnSpPr>
        <p:spPr>
          <a:xfrm flipH="1" flipV="1">
            <a:off x="5206359" y="4806823"/>
            <a:ext cx="258909" cy="304210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1520A154-63DC-408F-8803-10C60FFC324C}"/>
              </a:ext>
            </a:extLst>
          </p:cNvPr>
          <p:cNvSpPr/>
          <p:nvPr/>
        </p:nvSpPr>
        <p:spPr>
          <a:xfrm>
            <a:off x="8222387" y="4380498"/>
            <a:ext cx="430848" cy="422932"/>
          </a:xfrm>
          <a:prstGeom prst="ellipse">
            <a:avLst/>
          </a:prstGeom>
          <a:noFill/>
          <a:ln w="222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EB73F1-9079-5039-DFD3-D1E08C573F57}"/>
              </a:ext>
            </a:extLst>
          </p:cNvPr>
          <p:cNvSpPr txBox="1"/>
          <p:nvPr/>
        </p:nvSpPr>
        <p:spPr>
          <a:xfrm>
            <a:off x="6819279" y="3694646"/>
            <a:ext cx="11083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attractor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8723680-BD68-63B3-1C55-A09B52202426}"/>
              </a:ext>
            </a:extLst>
          </p:cNvPr>
          <p:cNvCxnSpPr/>
          <p:nvPr/>
        </p:nvCxnSpPr>
        <p:spPr>
          <a:xfrm flipH="1">
            <a:off x="7062419" y="3992404"/>
            <a:ext cx="83182" cy="3402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3196CE5-A360-11D1-BB46-2E5AF9F66EF8}"/>
              </a:ext>
            </a:extLst>
          </p:cNvPr>
          <p:cNvSpPr txBox="1"/>
          <p:nvPr/>
        </p:nvSpPr>
        <p:spPr>
          <a:xfrm>
            <a:off x="8886294" y="5029771"/>
            <a:ext cx="11083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repellor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7EC1DEC-A91A-4155-E4F7-CCA1AF9EBBBF}"/>
              </a:ext>
            </a:extLst>
          </p:cNvPr>
          <p:cNvCxnSpPr>
            <a:cxnSpLocks/>
          </p:cNvCxnSpPr>
          <p:nvPr/>
        </p:nvCxnSpPr>
        <p:spPr>
          <a:xfrm flipH="1" flipV="1">
            <a:off x="8644940" y="4836902"/>
            <a:ext cx="258909" cy="304210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DAF2E31-1858-F1FE-46ED-3E6DC41D8488}"/>
              </a:ext>
            </a:extLst>
          </p:cNvPr>
          <p:cNvSpPr txBox="1"/>
          <p:nvPr/>
        </p:nvSpPr>
        <p:spPr>
          <a:xfrm>
            <a:off x="3854074" y="282928"/>
            <a:ext cx="11083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attractor points</a:t>
            </a:r>
          </a:p>
        </p:txBody>
      </p:sp>
      <p:sp>
        <p:nvSpPr>
          <p:cNvPr id="23" name="Text Box 5">
            <a:extLst>
              <a:ext uri="{FF2B5EF4-FFF2-40B4-BE49-F238E27FC236}">
                <a16:creationId xmlns:a16="http://schemas.microsoft.com/office/drawing/2014/main" id="{847C2500-975E-1F27-86AA-8B961D2534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57071" y="6404610"/>
            <a:ext cx="1298660" cy="2089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828675" eaLnBrk="0" hangingPunct="0"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1pPr>
            <a:lvl2pPr marL="742950" indent="-285750" defTabSz="828675" eaLnBrk="0" hangingPunct="0"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2pPr>
            <a:lvl3pPr marL="1143000" indent="-228600" defTabSz="828675" eaLnBrk="0" hangingPunct="0"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3pPr>
            <a:lvl4pPr marL="1600200" indent="-228600" defTabSz="828675" eaLnBrk="0" hangingPunct="0"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4pPr>
            <a:lvl5pPr marL="2057400" indent="-228600" defTabSz="828675" eaLnBrk="0" hangingPunct="0"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5pPr>
            <a:lvl6pPr marL="2514600" indent="-228600" defTabSz="828675" eaLnBrk="0" fontAlgn="base" hangingPunct="0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6pPr>
            <a:lvl7pPr marL="2971800" indent="-228600" defTabSz="828675" eaLnBrk="0" fontAlgn="base" hangingPunct="0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7pPr>
            <a:lvl8pPr marL="3429000" indent="-228600" defTabSz="828675" eaLnBrk="0" fontAlgn="base" hangingPunct="0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8pPr>
            <a:lvl9pPr marL="3886200" indent="-228600" defTabSz="828675" eaLnBrk="0" fontAlgn="base" hangingPunct="0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9pPr>
          </a:lstStyle>
          <a:p>
            <a:pPr eaLnBrk="1">
              <a:lnSpc>
                <a:spcPct val="97000"/>
              </a:lnSpc>
              <a:buClr>
                <a:srgbClr val="000000"/>
              </a:buClr>
              <a:buSzPct val="45000"/>
              <a:buFont typeface="StarSymbol"/>
              <a:buNone/>
            </a:pPr>
            <a:r>
              <a:rPr lang="en-GB" sz="1400" dirty="0"/>
              <a:t>unpublished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AE3D30F-8C81-E9AC-F6D7-9A0BEE54E206}"/>
              </a:ext>
            </a:extLst>
          </p:cNvPr>
          <p:cNvSpPr txBox="1"/>
          <p:nvPr/>
        </p:nvSpPr>
        <p:spPr>
          <a:xfrm>
            <a:off x="48266" y="393499"/>
            <a:ext cx="210593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Color categories:</a:t>
            </a:r>
          </a:p>
          <a:p>
            <a:pPr algn="ctr"/>
            <a:r>
              <a:rPr lang="en-US" sz="2000" i="1" dirty="0"/>
              <a:t>Bae et al, 2015</a:t>
            </a:r>
          </a:p>
        </p:txBody>
      </p:sp>
    </p:spTree>
    <p:extLst>
      <p:ext uri="{BB962C8B-B14F-4D97-AF65-F5344CB8AC3E}">
        <p14:creationId xmlns:p14="http://schemas.microsoft.com/office/powerpoint/2010/main" val="17286179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 descr="Diagram&#10;&#10;Description automatically generated">
            <a:extLst>
              <a:ext uri="{FF2B5EF4-FFF2-40B4-BE49-F238E27FC236}">
                <a16:creationId xmlns:a16="http://schemas.microsoft.com/office/drawing/2014/main" id="{DE5AEB1F-0431-4411-A386-14F11A73C7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1607"/>
          <a:stretch/>
        </p:blipFill>
        <p:spPr>
          <a:xfrm>
            <a:off x="4297021" y="0"/>
            <a:ext cx="5154945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69B109D-8E77-C1E3-AEEA-53761E9F033D}"/>
              </a:ext>
            </a:extLst>
          </p:cNvPr>
          <p:cNvSpPr txBox="1"/>
          <p:nvPr/>
        </p:nvSpPr>
        <p:spPr>
          <a:xfrm>
            <a:off x="5488280" y="6306491"/>
            <a:ext cx="2772426" cy="5123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dirty="0"/>
              <a:t>Color Difference (degrees)</a:t>
            </a:r>
          </a:p>
          <a:p>
            <a:pPr algn="ctr">
              <a:lnSpc>
                <a:spcPts val="1600"/>
              </a:lnSpc>
            </a:pPr>
            <a:r>
              <a:rPr lang="en-US" dirty="0"/>
              <a:t>(cue minus choice)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8AA4C7-0721-3D6D-3002-F63A50B46172}"/>
              </a:ext>
            </a:extLst>
          </p:cNvPr>
          <p:cNvSpPr txBox="1"/>
          <p:nvPr/>
        </p:nvSpPr>
        <p:spPr>
          <a:xfrm>
            <a:off x="4399709" y="5374674"/>
            <a:ext cx="812371" cy="3071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>
              <a:lnSpc>
                <a:spcPts val="1600"/>
              </a:lnSpc>
            </a:pPr>
            <a:r>
              <a:rPr lang="en-US" dirty="0"/>
              <a:t>choice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41D8EA-F45B-1CCE-CDC6-C4014EBAC437}"/>
              </a:ext>
            </a:extLst>
          </p:cNvPr>
          <p:cNvSpPr txBox="1"/>
          <p:nvPr/>
        </p:nvSpPr>
        <p:spPr>
          <a:xfrm>
            <a:off x="295739" y="335174"/>
            <a:ext cx="331689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Monkeys appear to have two consensus color categories</a:t>
            </a:r>
          </a:p>
        </p:txBody>
      </p:sp>
      <p:sp>
        <p:nvSpPr>
          <p:cNvPr id="5" name="Text Box 5">
            <a:extLst>
              <a:ext uri="{FF2B5EF4-FFF2-40B4-BE49-F238E27FC236}">
                <a16:creationId xmlns:a16="http://schemas.microsoft.com/office/drawing/2014/main" id="{AEEA9A32-91F2-8C93-ACA9-035BF93E03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57071" y="6404610"/>
            <a:ext cx="1298660" cy="2089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828675" eaLnBrk="0" hangingPunct="0"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1pPr>
            <a:lvl2pPr marL="742950" indent="-285750" defTabSz="828675" eaLnBrk="0" hangingPunct="0"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2pPr>
            <a:lvl3pPr marL="1143000" indent="-228600" defTabSz="828675" eaLnBrk="0" hangingPunct="0"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3pPr>
            <a:lvl4pPr marL="1600200" indent="-228600" defTabSz="828675" eaLnBrk="0" hangingPunct="0"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4pPr>
            <a:lvl5pPr marL="2057400" indent="-228600" defTabSz="828675" eaLnBrk="0" hangingPunct="0"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5pPr>
            <a:lvl6pPr marL="2514600" indent="-228600" defTabSz="828675" eaLnBrk="0" fontAlgn="base" hangingPunct="0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6pPr>
            <a:lvl7pPr marL="2971800" indent="-228600" defTabSz="828675" eaLnBrk="0" fontAlgn="base" hangingPunct="0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7pPr>
            <a:lvl8pPr marL="3429000" indent="-228600" defTabSz="828675" eaLnBrk="0" fontAlgn="base" hangingPunct="0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8pPr>
            <a:lvl9pPr marL="3886200" indent="-228600" defTabSz="828675" eaLnBrk="0" fontAlgn="base" hangingPunct="0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9pPr>
          </a:lstStyle>
          <a:p>
            <a:pPr eaLnBrk="1">
              <a:lnSpc>
                <a:spcPct val="97000"/>
              </a:lnSpc>
              <a:buClr>
                <a:srgbClr val="000000"/>
              </a:buClr>
              <a:buSzPct val="45000"/>
              <a:buFont typeface="StarSymbol"/>
              <a:buNone/>
            </a:pPr>
            <a:r>
              <a:rPr lang="en-GB" sz="1400" dirty="0"/>
              <a:t>unpublished</a:t>
            </a:r>
          </a:p>
        </p:txBody>
      </p:sp>
    </p:spTree>
    <p:extLst>
      <p:ext uri="{BB962C8B-B14F-4D97-AF65-F5344CB8AC3E}">
        <p14:creationId xmlns:p14="http://schemas.microsoft.com/office/powerpoint/2010/main" val="810216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7C1876-AE8B-BB81-FE86-C118E7439B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567" t="31429" r="8910" b="21143"/>
          <a:stretch/>
        </p:blipFill>
        <p:spPr>
          <a:xfrm>
            <a:off x="2165078" y="1619794"/>
            <a:ext cx="7992473" cy="36184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DEA9E3-36AC-B648-6A09-F3E2538B59D8}"/>
              </a:ext>
            </a:extLst>
          </p:cNvPr>
          <p:cNvSpPr txBox="1"/>
          <p:nvPr/>
        </p:nvSpPr>
        <p:spPr>
          <a:xfrm>
            <a:off x="248193" y="706122"/>
            <a:ext cx="22076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Danny Garside</a:t>
            </a:r>
          </a:p>
          <a:p>
            <a:r>
              <a:rPr lang="en-US" dirty="0"/>
              <a:t>Audrey Chang</a:t>
            </a:r>
          </a:p>
          <a:p>
            <a:r>
              <a:rPr lang="en-US" dirty="0"/>
              <a:t>Hannah Selwyn</a:t>
            </a:r>
          </a:p>
          <a:p>
            <a:r>
              <a:rPr lang="en-US" dirty="0"/>
              <a:t>Shriya Awasthi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D23DDE-52A6-238C-DE8E-043ACACB428D}"/>
              </a:ext>
            </a:extLst>
          </p:cNvPr>
          <p:cNvSpPr txBox="1"/>
          <p:nvPr/>
        </p:nvSpPr>
        <p:spPr>
          <a:xfrm>
            <a:off x="2676359" y="93117"/>
            <a:ext cx="72522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Monkey color categories</a:t>
            </a:r>
          </a:p>
        </p:txBody>
      </p:sp>
      <p:sp>
        <p:nvSpPr>
          <p:cNvPr id="5" name="Text Box 5">
            <a:extLst>
              <a:ext uri="{FF2B5EF4-FFF2-40B4-BE49-F238E27FC236}">
                <a16:creationId xmlns:a16="http://schemas.microsoft.com/office/drawing/2014/main" id="{8B6166A2-657D-9A46-ADC8-E7E5084280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57071" y="6404610"/>
            <a:ext cx="1298660" cy="2089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828675" eaLnBrk="0" hangingPunct="0"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1pPr>
            <a:lvl2pPr marL="742950" indent="-285750" defTabSz="828675" eaLnBrk="0" hangingPunct="0"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2pPr>
            <a:lvl3pPr marL="1143000" indent="-228600" defTabSz="828675" eaLnBrk="0" hangingPunct="0"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3pPr>
            <a:lvl4pPr marL="1600200" indent="-228600" defTabSz="828675" eaLnBrk="0" hangingPunct="0"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4pPr>
            <a:lvl5pPr marL="2057400" indent="-228600" defTabSz="828675" eaLnBrk="0" hangingPunct="0"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5pPr>
            <a:lvl6pPr marL="2514600" indent="-228600" defTabSz="828675" eaLnBrk="0" fontAlgn="base" hangingPunct="0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6pPr>
            <a:lvl7pPr marL="2971800" indent="-228600" defTabSz="828675" eaLnBrk="0" fontAlgn="base" hangingPunct="0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7pPr>
            <a:lvl8pPr marL="3429000" indent="-228600" defTabSz="828675" eaLnBrk="0" fontAlgn="base" hangingPunct="0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8pPr>
            <a:lvl9pPr marL="3886200" indent="-228600" defTabSz="828675" eaLnBrk="0" fontAlgn="base" hangingPunct="0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  <a:tab pos="5910263" algn="l"/>
                <a:tab pos="6565900" algn="l"/>
              </a:tabLs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9pPr>
          </a:lstStyle>
          <a:p>
            <a:pPr eaLnBrk="1">
              <a:lnSpc>
                <a:spcPct val="97000"/>
              </a:lnSpc>
              <a:buClr>
                <a:srgbClr val="000000"/>
              </a:buClr>
              <a:buSzPct val="45000"/>
              <a:buFont typeface="StarSymbol"/>
              <a:buNone/>
            </a:pPr>
            <a:r>
              <a:rPr lang="en-GB" sz="1400" dirty="0"/>
              <a:t>unpublished</a:t>
            </a:r>
          </a:p>
        </p:txBody>
      </p:sp>
    </p:spTree>
    <p:extLst>
      <p:ext uri="{BB962C8B-B14F-4D97-AF65-F5344CB8AC3E}">
        <p14:creationId xmlns:p14="http://schemas.microsoft.com/office/powerpoint/2010/main" val="2117056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2F94C39-8C5F-379B-A7E9-57FCC6E26FF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48000" y="2149475"/>
          <a:ext cx="6096000" cy="2557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6095880" imgH="2557080" progId="">
                  <p:embed/>
                </p:oleObj>
              </mc:Choice>
              <mc:Fallback>
                <p:oleObj r:id="rId2" imgW="6095880" imgH="2557080" progId="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A2F94C39-8C5F-379B-A7E9-57FCC6E26FF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048000" y="2149475"/>
                        <a:ext cx="6096000" cy="2557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7FC588D-B79F-5D0A-DF5E-23B501A91D89}"/>
              </a:ext>
            </a:extLst>
          </p:cNvPr>
          <p:cNvSpPr txBox="1"/>
          <p:nvPr/>
        </p:nvSpPr>
        <p:spPr>
          <a:xfrm rot="16200000">
            <a:off x="5562209" y="2316075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anticlockwise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FF6E96-F8CF-23EB-1E70-F5CC242FBB03}"/>
              </a:ext>
            </a:extLst>
          </p:cNvPr>
          <p:cNvSpPr txBox="1"/>
          <p:nvPr/>
        </p:nvSpPr>
        <p:spPr>
          <a:xfrm rot="16200000">
            <a:off x="5562209" y="3806990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clockwise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C0B1FB-5969-3093-1610-ABA77DE06002}"/>
              </a:ext>
            </a:extLst>
          </p:cNvPr>
          <p:cNvSpPr txBox="1"/>
          <p:nvPr/>
        </p:nvSpPr>
        <p:spPr>
          <a:xfrm rot="16200000">
            <a:off x="5620781" y="3176142"/>
            <a:ext cx="811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BIAS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27E5CA-E21C-47A6-6910-125A3F3342FB}"/>
              </a:ext>
            </a:extLst>
          </p:cNvPr>
          <p:cNvSpPr txBox="1"/>
          <p:nvPr/>
        </p:nvSpPr>
        <p:spPr>
          <a:xfrm>
            <a:off x="6135189" y="3282317"/>
            <a:ext cx="36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E21C57-647A-CBCA-2F50-EE73B3A46CD4}"/>
              </a:ext>
            </a:extLst>
          </p:cNvPr>
          <p:cNvSpPr txBox="1"/>
          <p:nvPr/>
        </p:nvSpPr>
        <p:spPr>
          <a:xfrm>
            <a:off x="2601063" y="318484"/>
            <a:ext cx="7728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For a given cue, what color does the monkey pick?</a:t>
            </a:r>
          </a:p>
        </p:txBody>
      </p:sp>
    </p:spTree>
    <p:extLst>
      <p:ext uri="{BB962C8B-B14F-4D97-AF65-F5344CB8AC3E}">
        <p14:creationId xmlns:p14="http://schemas.microsoft.com/office/powerpoint/2010/main" val="405680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7BEEFF1-88CF-BDF3-26CD-AA15A167B6C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48000" y="2132353"/>
          <a:ext cx="6096000" cy="264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6095880" imgH="2648520" progId="">
                  <p:embed/>
                </p:oleObj>
              </mc:Choice>
              <mc:Fallback>
                <p:oleObj r:id="rId3" imgW="6095880" imgH="264852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B7BEEFF1-88CF-BDF3-26CD-AA15A167B6C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48000" y="2132353"/>
                        <a:ext cx="6096000" cy="264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BFB4D28-C940-C6F7-92AE-3A2215323CA4}"/>
              </a:ext>
            </a:extLst>
          </p:cNvPr>
          <p:cNvCxnSpPr>
            <a:cxnSpLocks/>
          </p:cNvCxnSpPr>
          <p:nvPr/>
        </p:nvCxnSpPr>
        <p:spPr>
          <a:xfrm>
            <a:off x="6596743" y="2328838"/>
            <a:ext cx="0" cy="6998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270C38A0-4C6D-6F3D-A125-C5D43FABE7CA}"/>
              </a:ext>
            </a:extLst>
          </p:cNvPr>
          <p:cNvSpPr/>
          <p:nvPr/>
        </p:nvSpPr>
        <p:spPr>
          <a:xfrm>
            <a:off x="6570617" y="2625635"/>
            <a:ext cx="57609" cy="5760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66316C-13B3-650B-19B2-27138CEBC53B}"/>
              </a:ext>
            </a:extLst>
          </p:cNvPr>
          <p:cNvSpPr txBox="1"/>
          <p:nvPr/>
        </p:nvSpPr>
        <p:spPr>
          <a:xfrm rot="16200000">
            <a:off x="5562209" y="2316075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anticlockwise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3DE2B8-34B5-7A94-CF65-A57ABE993FB1}"/>
              </a:ext>
            </a:extLst>
          </p:cNvPr>
          <p:cNvSpPr txBox="1"/>
          <p:nvPr/>
        </p:nvSpPr>
        <p:spPr>
          <a:xfrm rot="16200000">
            <a:off x="5562209" y="3806990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clockwise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3156A0-9E47-73A0-84AF-D1B8086B14D0}"/>
              </a:ext>
            </a:extLst>
          </p:cNvPr>
          <p:cNvSpPr txBox="1"/>
          <p:nvPr/>
        </p:nvSpPr>
        <p:spPr>
          <a:xfrm rot="16200000">
            <a:off x="5620781" y="3176142"/>
            <a:ext cx="811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BIAS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E817C17-D43A-1E78-9CE7-540925EE044C}"/>
              </a:ext>
            </a:extLst>
          </p:cNvPr>
          <p:cNvSpPr txBox="1"/>
          <p:nvPr/>
        </p:nvSpPr>
        <p:spPr>
          <a:xfrm>
            <a:off x="6135189" y="3282317"/>
            <a:ext cx="36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A2BD38-42B1-F298-70B7-679682792312}"/>
              </a:ext>
            </a:extLst>
          </p:cNvPr>
          <p:cNvSpPr txBox="1"/>
          <p:nvPr/>
        </p:nvSpPr>
        <p:spPr>
          <a:xfrm>
            <a:off x="2601063" y="318484"/>
            <a:ext cx="7728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For a given cue, what color does the monkey pick?</a:t>
            </a:r>
          </a:p>
        </p:txBody>
      </p:sp>
    </p:spTree>
    <p:extLst>
      <p:ext uri="{BB962C8B-B14F-4D97-AF65-F5344CB8AC3E}">
        <p14:creationId xmlns:p14="http://schemas.microsoft.com/office/powerpoint/2010/main" val="2395634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3C5046A-1D50-956C-488D-99A29689D40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48000" y="2149475"/>
          <a:ext cx="6096000" cy="2557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6095880" imgH="2557080" progId="">
                  <p:embed/>
                </p:oleObj>
              </mc:Choice>
              <mc:Fallback>
                <p:oleObj r:id="rId2" imgW="6095880" imgH="2557080" progId="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C3C5046A-1D50-956C-488D-99A29689D40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048000" y="2149475"/>
                        <a:ext cx="6096000" cy="2557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9C6042C-7698-3DEF-86FA-E9294850E414}"/>
              </a:ext>
            </a:extLst>
          </p:cNvPr>
          <p:cNvCxnSpPr>
            <a:cxnSpLocks/>
          </p:cNvCxnSpPr>
          <p:nvPr/>
        </p:nvCxnSpPr>
        <p:spPr>
          <a:xfrm>
            <a:off x="6596743" y="2328838"/>
            <a:ext cx="0" cy="6998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7207F5BA-662A-C772-7E01-CFFA719DF163}"/>
              </a:ext>
            </a:extLst>
          </p:cNvPr>
          <p:cNvSpPr/>
          <p:nvPr/>
        </p:nvSpPr>
        <p:spPr>
          <a:xfrm>
            <a:off x="6570617" y="2625635"/>
            <a:ext cx="57609" cy="5760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18E395-6937-91ED-09A9-9AA3A50375DA}"/>
              </a:ext>
            </a:extLst>
          </p:cNvPr>
          <p:cNvSpPr txBox="1"/>
          <p:nvPr/>
        </p:nvSpPr>
        <p:spPr>
          <a:xfrm rot="16200000">
            <a:off x="5562209" y="2316075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anticlockwise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FC2C10-7350-ABFB-0091-13C94A9C54FB}"/>
              </a:ext>
            </a:extLst>
          </p:cNvPr>
          <p:cNvSpPr txBox="1"/>
          <p:nvPr/>
        </p:nvSpPr>
        <p:spPr>
          <a:xfrm rot="16200000">
            <a:off x="5562209" y="3806990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clockwise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50B5E45-6E89-5B77-7A3F-7A9215CA3D14}"/>
              </a:ext>
            </a:extLst>
          </p:cNvPr>
          <p:cNvSpPr txBox="1"/>
          <p:nvPr/>
        </p:nvSpPr>
        <p:spPr>
          <a:xfrm rot="16200000">
            <a:off x="5620781" y="3176142"/>
            <a:ext cx="811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BIAS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E15EB4-5F20-D415-4C2E-A157C5F5EACC}"/>
              </a:ext>
            </a:extLst>
          </p:cNvPr>
          <p:cNvSpPr txBox="1"/>
          <p:nvPr/>
        </p:nvSpPr>
        <p:spPr>
          <a:xfrm>
            <a:off x="6135189" y="3282317"/>
            <a:ext cx="36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6F545E-0631-1364-DF46-9A4793011B97}"/>
              </a:ext>
            </a:extLst>
          </p:cNvPr>
          <p:cNvSpPr txBox="1"/>
          <p:nvPr/>
        </p:nvSpPr>
        <p:spPr>
          <a:xfrm>
            <a:off x="2601063" y="318484"/>
            <a:ext cx="7728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For a given cue, what color does the monkey pick?</a:t>
            </a:r>
          </a:p>
        </p:txBody>
      </p:sp>
    </p:spTree>
    <p:extLst>
      <p:ext uri="{BB962C8B-B14F-4D97-AF65-F5344CB8AC3E}">
        <p14:creationId xmlns:p14="http://schemas.microsoft.com/office/powerpoint/2010/main" val="3990145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8F80DB0-2F58-4D7F-8514-8DCA39927E9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88783" y="1451972"/>
          <a:ext cx="6351587" cy="3794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6351840" imgH="3794760" progId="">
                  <p:embed/>
                </p:oleObj>
              </mc:Choice>
              <mc:Fallback>
                <p:oleObj r:id="rId2" imgW="6351840" imgH="379476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8F80DB0-2F58-4D7F-8514-8DCA39927E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88783" y="1451972"/>
                        <a:ext cx="6351587" cy="3794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FC4FA50-26C0-836E-BFA0-21286F24BBE0}"/>
              </a:ext>
            </a:extLst>
          </p:cNvPr>
          <p:cNvCxnSpPr>
            <a:cxnSpLocks/>
          </p:cNvCxnSpPr>
          <p:nvPr/>
        </p:nvCxnSpPr>
        <p:spPr>
          <a:xfrm>
            <a:off x="6596743" y="2328838"/>
            <a:ext cx="0" cy="6998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BA9BB743-D13B-3218-66D8-4FED63EB81E3}"/>
              </a:ext>
            </a:extLst>
          </p:cNvPr>
          <p:cNvSpPr/>
          <p:nvPr/>
        </p:nvSpPr>
        <p:spPr>
          <a:xfrm>
            <a:off x="6570617" y="2625635"/>
            <a:ext cx="57609" cy="5760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0053B38-C26A-6751-E5C6-257FE4CFED63}"/>
              </a:ext>
            </a:extLst>
          </p:cNvPr>
          <p:cNvCxnSpPr>
            <a:cxnSpLocks/>
          </p:cNvCxnSpPr>
          <p:nvPr/>
        </p:nvCxnSpPr>
        <p:spPr>
          <a:xfrm>
            <a:off x="8904515" y="4010298"/>
            <a:ext cx="0" cy="6998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725A00BA-C304-F180-F267-D26758D6219B}"/>
              </a:ext>
            </a:extLst>
          </p:cNvPr>
          <p:cNvSpPr/>
          <p:nvPr/>
        </p:nvSpPr>
        <p:spPr>
          <a:xfrm>
            <a:off x="8878389" y="4307095"/>
            <a:ext cx="57609" cy="5760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5C63E-FB2C-8371-DE51-3E7DB0FFBB9D}"/>
              </a:ext>
            </a:extLst>
          </p:cNvPr>
          <p:cNvSpPr txBox="1"/>
          <p:nvPr/>
        </p:nvSpPr>
        <p:spPr>
          <a:xfrm rot="16200000">
            <a:off x="5562209" y="2316075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anticlockwise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1147F2-14B2-E636-4543-EDB9C250737C}"/>
              </a:ext>
            </a:extLst>
          </p:cNvPr>
          <p:cNvSpPr txBox="1"/>
          <p:nvPr/>
        </p:nvSpPr>
        <p:spPr>
          <a:xfrm rot="16200000">
            <a:off x="5562209" y="3806990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clockwise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E32B10-C8DC-53DF-3227-7420343CCC70}"/>
              </a:ext>
            </a:extLst>
          </p:cNvPr>
          <p:cNvSpPr txBox="1"/>
          <p:nvPr/>
        </p:nvSpPr>
        <p:spPr>
          <a:xfrm rot="16200000">
            <a:off x="5620781" y="3176142"/>
            <a:ext cx="811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BIAS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FAAF3A-A985-F757-98B6-E445A6E67657}"/>
              </a:ext>
            </a:extLst>
          </p:cNvPr>
          <p:cNvSpPr txBox="1"/>
          <p:nvPr/>
        </p:nvSpPr>
        <p:spPr>
          <a:xfrm>
            <a:off x="6135189" y="3282317"/>
            <a:ext cx="36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38B941-424F-6CF8-4F60-B80DED4E296B}"/>
              </a:ext>
            </a:extLst>
          </p:cNvPr>
          <p:cNvSpPr txBox="1"/>
          <p:nvPr/>
        </p:nvSpPr>
        <p:spPr>
          <a:xfrm>
            <a:off x="2601063" y="318484"/>
            <a:ext cx="7728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For a given cue, what color does the monkey pick?</a:t>
            </a:r>
          </a:p>
        </p:txBody>
      </p:sp>
    </p:spTree>
    <p:extLst>
      <p:ext uri="{BB962C8B-B14F-4D97-AF65-F5344CB8AC3E}">
        <p14:creationId xmlns:p14="http://schemas.microsoft.com/office/powerpoint/2010/main" val="1330197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8F80DB0-2F58-4D7F-8514-8DCA39927E9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88783" y="1451972"/>
          <a:ext cx="6351587" cy="3794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6351840" imgH="3794760" progId="">
                  <p:embed/>
                </p:oleObj>
              </mc:Choice>
              <mc:Fallback>
                <p:oleObj r:id="rId2" imgW="6351840" imgH="3794760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8F80DB0-2F58-4D7F-8514-8DCA39927E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88783" y="1451972"/>
                        <a:ext cx="6351587" cy="3794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FC4FA50-26C0-836E-BFA0-21286F24BBE0}"/>
              </a:ext>
            </a:extLst>
          </p:cNvPr>
          <p:cNvCxnSpPr>
            <a:cxnSpLocks/>
          </p:cNvCxnSpPr>
          <p:nvPr/>
        </p:nvCxnSpPr>
        <p:spPr>
          <a:xfrm>
            <a:off x="6596743" y="2328838"/>
            <a:ext cx="0" cy="6998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BA9BB743-D13B-3218-66D8-4FED63EB81E3}"/>
              </a:ext>
            </a:extLst>
          </p:cNvPr>
          <p:cNvSpPr/>
          <p:nvPr/>
        </p:nvSpPr>
        <p:spPr>
          <a:xfrm>
            <a:off x="6570617" y="2625635"/>
            <a:ext cx="57609" cy="5760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0053B38-C26A-6751-E5C6-257FE4CFED63}"/>
              </a:ext>
            </a:extLst>
          </p:cNvPr>
          <p:cNvCxnSpPr>
            <a:cxnSpLocks/>
          </p:cNvCxnSpPr>
          <p:nvPr/>
        </p:nvCxnSpPr>
        <p:spPr>
          <a:xfrm>
            <a:off x="8904515" y="4010298"/>
            <a:ext cx="0" cy="6998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725A00BA-C304-F180-F267-D26758D6219B}"/>
              </a:ext>
            </a:extLst>
          </p:cNvPr>
          <p:cNvSpPr/>
          <p:nvPr/>
        </p:nvSpPr>
        <p:spPr>
          <a:xfrm>
            <a:off x="8878389" y="4307095"/>
            <a:ext cx="57609" cy="5760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5C63E-FB2C-8371-DE51-3E7DB0FFBB9D}"/>
              </a:ext>
            </a:extLst>
          </p:cNvPr>
          <p:cNvSpPr txBox="1"/>
          <p:nvPr/>
        </p:nvSpPr>
        <p:spPr>
          <a:xfrm rot="16200000">
            <a:off x="5562209" y="2316075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anticlockwise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1147F2-14B2-E636-4543-EDB9C250737C}"/>
              </a:ext>
            </a:extLst>
          </p:cNvPr>
          <p:cNvSpPr txBox="1"/>
          <p:nvPr/>
        </p:nvSpPr>
        <p:spPr>
          <a:xfrm rot="16200000">
            <a:off x="5562209" y="3806990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clockwise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E32B10-C8DC-53DF-3227-7420343CCC70}"/>
              </a:ext>
            </a:extLst>
          </p:cNvPr>
          <p:cNvSpPr txBox="1"/>
          <p:nvPr/>
        </p:nvSpPr>
        <p:spPr>
          <a:xfrm rot="16200000">
            <a:off x="5620781" y="3176142"/>
            <a:ext cx="811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BIAS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FAAF3A-A985-F757-98B6-E445A6E67657}"/>
              </a:ext>
            </a:extLst>
          </p:cNvPr>
          <p:cNvSpPr txBox="1"/>
          <p:nvPr/>
        </p:nvSpPr>
        <p:spPr>
          <a:xfrm>
            <a:off x="6135189" y="3282317"/>
            <a:ext cx="36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D1FC164-CFA9-C08D-7118-325797881D99}"/>
              </a:ext>
            </a:extLst>
          </p:cNvPr>
          <p:cNvCxnSpPr/>
          <p:nvPr/>
        </p:nvCxnSpPr>
        <p:spPr>
          <a:xfrm>
            <a:off x="6628226" y="2625635"/>
            <a:ext cx="2276289" cy="16814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CC9F4752-86E4-AFC6-B6D1-2030649C499B}"/>
              </a:ext>
            </a:extLst>
          </p:cNvPr>
          <p:cNvSpPr txBox="1"/>
          <p:nvPr/>
        </p:nvSpPr>
        <p:spPr>
          <a:xfrm>
            <a:off x="9140370" y="1451972"/>
            <a:ext cx="24202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Negative slope captures an attractor at 0 bias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7A39FE-55D0-9EAB-EC93-2E6B767A6EDC}"/>
              </a:ext>
            </a:extLst>
          </p:cNvPr>
          <p:cNvSpPr txBox="1"/>
          <p:nvPr/>
        </p:nvSpPr>
        <p:spPr>
          <a:xfrm>
            <a:off x="2601063" y="318484"/>
            <a:ext cx="7728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For a given cue, what color does the monkey pick?</a:t>
            </a:r>
          </a:p>
        </p:txBody>
      </p:sp>
    </p:spTree>
    <p:extLst>
      <p:ext uri="{BB962C8B-B14F-4D97-AF65-F5344CB8AC3E}">
        <p14:creationId xmlns:p14="http://schemas.microsoft.com/office/powerpoint/2010/main" val="155794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FDC905B-B69D-AAC6-1B83-194CE6F0F1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48000" y="2149475"/>
          <a:ext cx="6096000" cy="2557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6095880" imgH="2557080" progId="">
                  <p:embed/>
                </p:oleObj>
              </mc:Choice>
              <mc:Fallback>
                <p:oleObj r:id="rId2" imgW="6095880" imgH="2557080" progId="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BFDC905B-B69D-AAC6-1B83-194CE6F0F1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048000" y="2149475"/>
                        <a:ext cx="6096000" cy="2557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D3D77FD-2211-51B2-8962-10EBD663E70B}"/>
              </a:ext>
            </a:extLst>
          </p:cNvPr>
          <p:cNvSpPr txBox="1"/>
          <p:nvPr/>
        </p:nvSpPr>
        <p:spPr>
          <a:xfrm rot="16200000">
            <a:off x="5562209" y="2316075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anticlockwise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EB8355-9644-2410-AE38-7B4C42AF445E}"/>
              </a:ext>
            </a:extLst>
          </p:cNvPr>
          <p:cNvSpPr txBox="1"/>
          <p:nvPr/>
        </p:nvSpPr>
        <p:spPr>
          <a:xfrm rot="16200000">
            <a:off x="5562209" y="3806990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clockwise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D57346-DFCA-F0B4-D473-3F34B681DFA4}"/>
              </a:ext>
            </a:extLst>
          </p:cNvPr>
          <p:cNvSpPr txBox="1"/>
          <p:nvPr/>
        </p:nvSpPr>
        <p:spPr>
          <a:xfrm rot="16200000">
            <a:off x="5620781" y="3176142"/>
            <a:ext cx="811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A144F9-8710-A95B-0A75-9CF4CEEBAC6E}"/>
              </a:ext>
            </a:extLst>
          </p:cNvPr>
          <p:cNvSpPr txBox="1"/>
          <p:nvPr/>
        </p:nvSpPr>
        <p:spPr>
          <a:xfrm>
            <a:off x="6135189" y="3282317"/>
            <a:ext cx="36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3EE65C-9087-95A5-3271-C262E0EF82A7}"/>
              </a:ext>
            </a:extLst>
          </p:cNvPr>
          <p:cNvSpPr txBox="1"/>
          <p:nvPr/>
        </p:nvSpPr>
        <p:spPr>
          <a:xfrm>
            <a:off x="2601063" y="318484"/>
            <a:ext cx="7728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For a given cue, what color does the monkey pick?</a:t>
            </a:r>
          </a:p>
        </p:txBody>
      </p:sp>
    </p:spTree>
    <p:extLst>
      <p:ext uri="{BB962C8B-B14F-4D97-AF65-F5344CB8AC3E}">
        <p14:creationId xmlns:p14="http://schemas.microsoft.com/office/powerpoint/2010/main" val="573190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1D18D18-C710-FC12-FD98-09A5B6B713C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48000" y="1925638"/>
          <a:ext cx="6096000" cy="300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6095880" imgH="3005280" progId="">
                  <p:embed/>
                </p:oleObj>
              </mc:Choice>
              <mc:Fallback>
                <p:oleObj r:id="rId2" imgW="6095880" imgH="3005280" progId="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41D18D18-C710-FC12-FD98-09A5B6B713C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048000" y="1925638"/>
                        <a:ext cx="6096000" cy="3005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E2B0E92-B8A2-5B04-FB49-DEB167071A15}"/>
              </a:ext>
            </a:extLst>
          </p:cNvPr>
          <p:cNvCxnSpPr>
            <a:cxnSpLocks/>
          </p:cNvCxnSpPr>
          <p:nvPr/>
        </p:nvCxnSpPr>
        <p:spPr>
          <a:xfrm>
            <a:off x="9026437" y="2028388"/>
            <a:ext cx="0" cy="69981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D9DE4860-7CA7-C23E-EEAC-321B58A3046D}"/>
              </a:ext>
            </a:extLst>
          </p:cNvPr>
          <p:cNvSpPr/>
          <p:nvPr/>
        </p:nvSpPr>
        <p:spPr>
          <a:xfrm>
            <a:off x="9000311" y="2325185"/>
            <a:ext cx="57609" cy="5760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3D0A9B-05B9-DE39-D5E3-94B23DD02C9A}"/>
              </a:ext>
            </a:extLst>
          </p:cNvPr>
          <p:cNvSpPr txBox="1"/>
          <p:nvPr/>
        </p:nvSpPr>
        <p:spPr>
          <a:xfrm rot="16200000">
            <a:off x="5562209" y="2316075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anticlockwise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55EB39-289D-0D54-3739-A128DB60452C}"/>
              </a:ext>
            </a:extLst>
          </p:cNvPr>
          <p:cNvSpPr txBox="1"/>
          <p:nvPr/>
        </p:nvSpPr>
        <p:spPr>
          <a:xfrm rot="16200000">
            <a:off x="5562209" y="3806990"/>
            <a:ext cx="1436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clockwise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123A65-8AEC-B443-A7B1-CC7E5080823C}"/>
              </a:ext>
            </a:extLst>
          </p:cNvPr>
          <p:cNvSpPr txBox="1"/>
          <p:nvPr/>
        </p:nvSpPr>
        <p:spPr>
          <a:xfrm rot="16200000">
            <a:off x="5620781" y="3176142"/>
            <a:ext cx="811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1ABD5F-DC02-DEBC-71CB-A0A05EDF2DDA}"/>
              </a:ext>
            </a:extLst>
          </p:cNvPr>
          <p:cNvSpPr txBox="1"/>
          <p:nvPr/>
        </p:nvSpPr>
        <p:spPr>
          <a:xfrm>
            <a:off x="6135189" y="3282317"/>
            <a:ext cx="36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FC0238-A033-D354-774E-70E3FB197C78}"/>
              </a:ext>
            </a:extLst>
          </p:cNvPr>
          <p:cNvSpPr txBox="1"/>
          <p:nvPr/>
        </p:nvSpPr>
        <p:spPr>
          <a:xfrm>
            <a:off x="2601063" y="318484"/>
            <a:ext cx="7728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For a given cue, what color does the monkey pick?</a:t>
            </a:r>
          </a:p>
        </p:txBody>
      </p:sp>
    </p:spTree>
    <p:extLst>
      <p:ext uri="{BB962C8B-B14F-4D97-AF65-F5344CB8AC3E}">
        <p14:creationId xmlns:p14="http://schemas.microsoft.com/office/powerpoint/2010/main" val="1142337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657</Words>
  <Application>Microsoft Office PowerPoint</Application>
  <PresentationFormat>Widescreen</PresentationFormat>
  <Paragraphs>128</Paragraphs>
  <Slides>17</Slides>
  <Notes>9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StarSymbol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Conway, Bevil (NIH/NEI) [E]</dc:creator>
  <cp:lastModifiedBy>Conway, Bevil (NIH/NEI) [E]</cp:lastModifiedBy>
  <cp:revision>2</cp:revision>
  <dcterms:created xsi:type="dcterms:W3CDTF">2023-03-16T22:14:51Z</dcterms:created>
  <dcterms:modified xsi:type="dcterms:W3CDTF">2023-03-16T22:17:33Z</dcterms:modified>
</cp:coreProperties>
</file>

<file path=docProps/thumbnail.jpeg>
</file>